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7" r:id="rId2"/>
    <p:sldId id="268" r:id="rId3"/>
    <p:sldId id="278" r:id="rId4"/>
    <p:sldId id="283" r:id="rId5"/>
    <p:sldId id="282" r:id="rId6"/>
    <p:sldId id="284" r:id="rId7"/>
    <p:sldId id="285" r:id="rId8"/>
    <p:sldId id="261" r:id="rId9"/>
    <p:sldId id="262" r:id="rId10"/>
    <p:sldId id="289" r:id="rId11"/>
    <p:sldId id="292" r:id="rId12"/>
    <p:sldId id="293" r:id="rId13"/>
    <p:sldId id="280" r:id="rId14"/>
    <p:sldId id="276" r:id="rId15"/>
    <p:sldId id="264" r:id="rId16"/>
    <p:sldId id="266" r:id="rId17"/>
    <p:sldId id="294" r:id="rId18"/>
    <p:sldId id="296" r:id="rId19"/>
    <p:sldId id="275" r:id="rId20"/>
    <p:sldId id="265" r:id="rId21"/>
    <p:sldId id="267" r:id="rId22"/>
    <p:sldId id="297" r:id="rId23"/>
    <p:sldId id="279" r:id="rId24"/>
    <p:sldId id="269" r:id="rId25"/>
    <p:sldId id="258" r:id="rId26"/>
  </p:sldIdLst>
  <p:sldSz cx="12192000" cy="6858000"/>
  <p:notesSz cx="7010400" cy="92964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7782C"/>
    <a:srgbClr val="B05827"/>
    <a:srgbClr val="E3E4E6"/>
    <a:srgbClr val="AF5828"/>
    <a:srgbClr val="3C6F92"/>
    <a:srgbClr val="C5C4C2"/>
    <a:srgbClr val="ACABA9"/>
    <a:srgbClr val="4C1C1A"/>
    <a:srgbClr val="373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D3916F7-5BD2-4ECC-B1DC-CC44AFDDE1AD}"/>
              </a:ext>
            </a:extLst>
          </p:cNvPr>
          <p:cNvSpPr>
            <a:spLocks noGrp="1"/>
          </p:cNvSpPr>
          <p:nvPr>
            <p:ph type="ctrTitle"/>
          </p:nvPr>
        </p:nvSpPr>
        <p:spPr>
          <a:xfrm>
            <a:off x="1524000" y="1122363"/>
            <a:ext cx="9144000" cy="2387600"/>
          </a:xfrm>
        </p:spPr>
        <p:txBody>
          <a:bodyPr anchor="b"/>
          <a:lstStyle>
            <a:lvl1pPr algn="ctr">
              <a:defRPr sz="6000">
                <a:latin typeface="Corbel" panose="020B0503020204020204" pitchFamily="34" charset="0"/>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90290C3D-FA1D-4B1C-942B-48038A70B419}"/>
              </a:ext>
            </a:extLst>
          </p:cNvPr>
          <p:cNvSpPr>
            <a:spLocks noGrp="1"/>
          </p:cNvSpPr>
          <p:nvPr>
            <p:ph type="subTitle" idx="1"/>
          </p:nvPr>
        </p:nvSpPr>
        <p:spPr>
          <a:xfrm>
            <a:off x="1524000" y="3602038"/>
            <a:ext cx="9144000" cy="1655762"/>
          </a:xfrm>
        </p:spPr>
        <p:txBody>
          <a:bodyPr/>
          <a:lstStyle>
            <a:lvl1pPr marL="0" indent="0" algn="ctr">
              <a:buNone/>
              <a:defRPr sz="2400">
                <a:latin typeface="Gadugi" panose="020B0502040204020203" pitchFamily="34" charset="0"/>
                <a:ea typeface="Gadug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C823FB4A-DAA5-491C-8365-C28608786199}"/>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21F33A5E-755D-4691-927C-C8AD88E8689E}"/>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FB52A25-506E-48DE-B5EF-CEC4DB663128}"/>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280549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8685C72-C7A8-466B-A2F4-3E726E29E0B1}"/>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C8B5F4FD-F7FE-4648-BCDF-94404251F181}"/>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FA7FA0E-2D46-4A4D-A6EA-8BCBBFD23DE6}"/>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9ECE7814-4D99-4818-9C98-8B2D81C34C44}"/>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A24D44D-39D4-4E71-8CDB-17EFE6EC9477}"/>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174054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FA369625-4630-4F5B-BF44-0FB7F77D2370}"/>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111CC9B0-70D5-45B2-85DE-8627843FACE0}"/>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C68F6D32-0308-4FDD-B161-73E0610F75BF}"/>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A0466897-10E7-442E-A404-F47B4528785C}"/>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51ED274B-C954-45E4-AC4E-604307232768}"/>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421912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8A4F014-4AAA-445C-86C9-A1EEDFC47D93}"/>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51643E5-1982-4AAE-8C57-51CE2EF1A469}"/>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0B2F0FD2-2CCA-4E37-8B27-2A10A03AB2C8}"/>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68FD2F23-8C01-45C3-8255-2C862C6A14B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5FD98BE-F6E3-4E53-8CC8-78A44F451696}"/>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249543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F552A10-99F0-43F3-B8FA-0B6F02C61F8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4F9C04FA-7FB7-4237-9155-0F3D5BB6FA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3BD5B919-C85D-4396-87C5-908A2C6BDBBB}"/>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680749E9-7626-483A-B08D-414DFB998FAD}"/>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819B6463-191D-4DD4-8789-107D8B0A4012}"/>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302747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32DFD-932C-41B7-9F67-7D3F40BD7D7C}"/>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4467AB3-80E9-4291-A1DD-599FE69C8B9C}"/>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8BFBE996-66D6-4B8D-8C1B-1A99F1094458}"/>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6E99C371-BBB4-478B-9E90-084115344A7A}"/>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6" name="Platshållare för sidfot 5">
            <a:extLst>
              <a:ext uri="{FF2B5EF4-FFF2-40B4-BE49-F238E27FC236}">
                <a16:creationId xmlns:a16="http://schemas.microsoft.com/office/drawing/2014/main" id="{57B66255-EC52-4692-9648-898C7742084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291A95CE-44E5-42F8-8E1F-A444FD2FD0A9}"/>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17015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F9A7A89-B234-4D78-BDF0-DA687E8A4DDF}"/>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A7B4FF5-7325-4148-9BF3-34C25023AE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746A19B7-F063-4C89-AD50-AE395565E13E}"/>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EDD6679C-BF52-49B8-891A-4EB77833B2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A1744DAE-A74A-4D64-8BC1-9BFB288D0A9A}"/>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6D662E5A-5F46-4FDE-A47D-F1E99ABA04D0}"/>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8" name="Platshållare för sidfot 7">
            <a:extLst>
              <a:ext uri="{FF2B5EF4-FFF2-40B4-BE49-F238E27FC236}">
                <a16:creationId xmlns:a16="http://schemas.microsoft.com/office/drawing/2014/main" id="{82A388B3-CB2A-40ED-9C9A-E14B649E0E88}"/>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A98EF7C0-9FBE-49F3-9BDD-3410E7696042}"/>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310503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ECDB63-171D-45E6-8E29-83CB0224FED3}"/>
              </a:ext>
            </a:extLst>
          </p:cNvPr>
          <p:cNvSpPr>
            <a:spLocks noGrp="1"/>
          </p:cNvSpPr>
          <p:nvPr>
            <p:ph type="title"/>
          </p:nvPr>
        </p:nvSpPr>
        <p:spPr/>
        <p:txBody>
          <a:bodyPr/>
          <a:lstStyle>
            <a:lvl1pPr>
              <a:defRPr>
                <a:latin typeface="Corbel" panose="020B0503020204020204" pitchFamily="34" charset="0"/>
              </a:defRPr>
            </a:lvl1pPr>
          </a:lstStyle>
          <a:p>
            <a:r>
              <a:rPr lang="sv-SE" dirty="0"/>
              <a:t>Klicka här för att ändra mall för rubrikformat</a:t>
            </a:r>
          </a:p>
        </p:txBody>
      </p:sp>
      <p:sp>
        <p:nvSpPr>
          <p:cNvPr id="3" name="Platshållare för datum 2">
            <a:extLst>
              <a:ext uri="{FF2B5EF4-FFF2-40B4-BE49-F238E27FC236}">
                <a16:creationId xmlns:a16="http://schemas.microsoft.com/office/drawing/2014/main" id="{2BFF68F8-5919-4063-A304-B43FA9AD8764}"/>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4" name="Platshållare för sidfot 3">
            <a:extLst>
              <a:ext uri="{FF2B5EF4-FFF2-40B4-BE49-F238E27FC236}">
                <a16:creationId xmlns:a16="http://schemas.microsoft.com/office/drawing/2014/main" id="{22929F73-0E6E-4B2F-BE9A-1FB7C816DB37}"/>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9B937ECE-F434-4E11-BF6D-9DA68A686D7D}"/>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116382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61E50A11-29DE-4B39-AC71-1D8D1FDE0E12}"/>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3" name="Platshållare för sidfot 2">
            <a:extLst>
              <a:ext uri="{FF2B5EF4-FFF2-40B4-BE49-F238E27FC236}">
                <a16:creationId xmlns:a16="http://schemas.microsoft.com/office/drawing/2014/main" id="{A6A73B67-40F8-4C4F-9222-5551D87DCAD5}"/>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B388C11F-F0B3-4BF9-8A4E-527D66FF5665}"/>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415006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5CC4443-C6CF-4DEE-85E8-63A72D3551C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6281183-B62C-4F0D-8D6E-EA94A5160C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94607B07-69CC-48A8-8CA7-57998B1FD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5B7E07C-2CFC-4F49-A515-7839A022471C}"/>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6" name="Platshållare för sidfot 5">
            <a:extLst>
              <a:ext uri="{FF2B5EF4-FFF2-40B4-BE49-F238E27FC236}">
                <a16:creationId xmlns:a16="http://schemas.microsoft.com/office/drawing/2014/main" id="{C69FA444-1819-470A-9317-26A5CC65C975}"/>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16A0389B-3DC2-408E-BE48-63EAB42D0067}"/>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2490771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28CF84-2459-489E-9CF2-84A12D8FF8F4}"/>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09F26704-5E51-4F65-BFD6-FCAD29B06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86452845-0DAF-4465-8D22-06609D07E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2807AD5-6751-4AF2-8493-298E34F41538}"/>
              </a:ext>
            </a:extLst>
          </p:cNvPr>
          <p:cNvSpPr>
            <a:spLocks noGrp="1"/>
          </p:cNvSpPr>
          <p:nvPr>
            <p:ph type="dt" sz="half" idx="10"/>
          </p:nvPr>
        </p:nvSpPr>
        <p:spPr/>
        <p:txBody>
          <a:bodyPr/>
          <a:lstStyle/>
          <a:p>
            <a:fld id="{A2E5FB6F-2791-4C32-945C-73EC55BE6E03}" type="datetimeFigureOut">
              <a:rPr lang="sv-SE" smtClean="0"/>
              <a:t>2025-10-20</a:t>
            </a:fld>
            <a:endParaRPr lang="sv-SE"/>
          </a:p>
        </p:txBody>
      </p:sp>
      <p:sp>
        <p:nvSpPr>
          <p:cNvPr id="6" name="Platshållare för sidfot 5">
            <a:extLst>
              <a:ext uri="{FF2B5EF4-FFF2-40B4-BE49-F238E27FC236}">
                <a16:creationId xmlns:a16="http://schemas.microsoft.com/office/drawing/2014/main" id="{C72E0CDE-EC6C-4137-A9C7-0F2A23D4981B}"/>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07EA05F3-48A7-465F-B3A9-B925086FD495}"/>
              </a:ext>
            </a:extLst>
          </p:cNvPr>
          <p:cNvSpPr>
            <a:spLocks noGrp="1"/>
          </p:cNvSpPr>
          <p:nvPr>
            <p:ph type="sldNum" sz="quarter" idx="12"/>
          </p:nvPr>
        </p:nvSpPr>
        <p:spPr/>
        <p:txBody>
          <a:bodyPr/>
          <a:lstStyle/>
          <a:p>
            <a:fld id="{6D0D5671-17A7-4F6F-90D3-06F6E47543FB}" type="slidenum">
              <a:rPr lang="sv-SE" smtClean="0"/>
              <a:t>‹#›</a:t>
            </a:fld>
            <a:endParaRPr lang="sv-SE"/>
          </a:p>
        </p:txBody>
      </p:sp>
    </p:spTree>
    <p:extLst>
      <p:ext uri="{BB962C8B-B14F-4D97-AF65-F5344CB8AC3E}">
        <p14:creationId xmlns:p14="http://schemas.microsoft.com/office/powerpoint/2010/main" val="351323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54F6F9C-D772-487A-9FD8-5593BE548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56D7F49-F488-4F46-B3DE-B7184B7B6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F87CC59C-7938-4252-A6C3-DFFB7E75B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5FB6F-2791-4C32-945C-73EC55BE6E03}" type="datetimeFigureOut">
              <a:rPr lang="sv-SE" smtClean="0"/>
              <a:t>2025-10-20</a:t>
            </a:fld>
            <a:endParaRPr lang="sv-SE"/>
          </a:p>
        </p:txBody>
      </p:sp>
      <p:sp>
        <p:nvSpPr>
          <p:cNvPr id="5" name="Platshållare för sidfot 4">
            <a:extLst>
              <a:ext uri="{FF2B5EF4-FFF2-40B4-BE49-F238E27FC236}">
                <a16:creationId xmlns:a16="http://schemas.microsoft.com/office/drawing/2014/main" id="{C8BD64FC-D862-402A-8ECC-FEEB7FF973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6087886A-A06D-463A-9CFA-A6BA475D0F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D5671-17A7-4F6F-90D3-06F6E47543FB}" type="slidenum">
              <a:rPr lang="sv-SE" smtClean="0"/>
              <a:t>‹#›</a:t>
            </a:fld>
            <a:endParaRPr lang="sv-SE"/>
          </a:p>
        </p:txBody>
      </p:sp>
    </p:spTree>
    <p:extLst>
      <p:ext uri="{BB962C8B-B14F-4D97-AF65-F5344CB8AC3E}">
        <p14:creationId xmlns:p14="http://schemas.microsoft.com/office/powerpoint/2010/main" val="2061792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hyperlink" Target="http://www.retroaudiophiledesigns.com/"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player.local/" TargetMode="Externa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7.wdp"/><Relationship Id="rId7"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player.local/"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http://player.loca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8.xml"/><Relationship Id="rId7" Type="http://schemas.openxmlformats.org/officeDocument/2006/relationships/slide" Target="slide19.xml"/><Relationship Id="rId12" Type="http://schemas.openxmlformats.org/officeDocument/2006/relationships/slide" Target="slide2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15.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hyperlink" Target="http://player.local/"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https://techet.net/netanalyzer/" TargetMode="External"/><Relationship Id="rId4" Type="http://schemas.openxmlformats.org/officeDocument/2006/relationships/hyperlink" Target="http://player.local/"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player.local/"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player.local/" TargetMode="Externa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player.local/" TargetMode="Externa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hyperlink" Target="http://www.retroaudiophiledesign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player.local/" TargetMode="Externa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21.xml"/><Relationship Id="rId4" Type="http://schemas.openxmlformats.org/officeDocument/2006/relationships/hyperlink" Target="http://player.local/"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10.0.0.1" TargetMode="External"/><Relationship Id="rId4" Type="http://schemas.openxmlformats.org/officeDocument/2006/relationships/hyperlink" Target="http://player.loc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objekt 8">
            <a:extLst>
              <a:ext uri="{FF2B5EF4-FFF2-40B4-BE49-F238E27FC236}">
                <a16:creationId xmlns:a16="http://schemas.microsoft.com/office/drawing/2014/main" id="{8C9BBC66-1AC4-41CA-A074-76E422972BC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2516078" y="2516075"/>
            <a:ext cx="6891548" cy="1859395"/>
          </a:xfrm>
          <a:prstGeom prst="rect">
            <a:avLst/>
          </a:prstGeom>
        </p:spPr>
      </p:pic>
      <p:pic>
        <p:nvPicPr>
          <p:cNvPr id="7" name="Bildobjekt 6">
            <a:extLst>
              <a:ext uri="{FF2B5EF4-FFF2-40B4-BE49-F238E27FC236}">
                <a16:creationId xmlns:a16="http://schemas.microsoft.com/office/drawing/2014/main" id="{3F69ED23-E457-48E0-9214-81E4946F7F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3577566" y="-1722888"/>
            <a:ext cx="6891547" cy="10337321"/>
          </a:xfrm>
          <a:prstGeom prst="rect">
            <a:avLst/>
          </a:prstGeom>
        </p:spPr>
      </p:pic>
      <p:pic>
        <p:nvPicPr>
          <p:cNvPr id="5" name="Bildobjekt 4">
            <a:hlinkClick r:id="rId4"/>
            <a:extLst>
              <a:ext uri="{FF2B5EF4-FFF2-40B4-BE49-F238E27FC236}">
                <a16:creationId xmlns:a16="http://schemas.microsoft.com/office/drawing/2014/main" id="{99A54127-6A04-4230-A67E-0708E6269F1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1" y="6"/>
            <a:ext cx="3172903" cy="3172903"/>
          </a:xfrm>
          <a:prstGeom prst="rect">
            <a:avLst/>
          </a:prstGeom>
        </p:spPr>
      </p:pic>
      <p:pic>
        <p:nvPicPr>
          <p:cNvPr id="4" name="Bildobjekt 3">
            <a:extLst>
              <a:ext uri="{FF2B5EF4-FFF2-40B4-BE49-F238E27FC236}">
                <a16:creationId xmlns:a16="http://schemas.microsoft.com/office/drawing/2014/main" id="{DDC7C628-DA37-4622-BA10-BD785B986B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19097" y="3685097"/>
            <a:ext cx="3172903" cy="3172903"/>
          </a:xfrm>
          <a:prstGeom prst="rect">
            <a:avLst/>
          </a:prstGeom>
        </p:spPr>
      </p:pic>
      <p:sp>
        <p:nvSpPr>
          <p:cNvPr id="3" name="Platshållare för text 2">
            <a:extLst>
              <a:ext uri="{FF2B5EF4-FFF2-40B4-BE49-F238E27FC236}">
                <a16:creationId xmlns:a16="http://schemas.microsoft.com/office/drawing/2014/main" id="{1292A165-85AF-4057-8BA3-CE2AB2BE4B13}"/>
              </a:ext>
            </a:extLst>
          </p:cNvPr>
          <p:cNvSpPr>
            <a:spLocks noGrp="1"/>
          </p:cNvSpPr>
          <p:nvPr>
            <p:ph type="body" idx="1"/>
          </p:nvPr>
        </p:nvSpPr>
        <p:spPr>
          <a:xfrm>
            <a:off x="0" y="2611316"/>
            <a:ext cx="10515600" cy="4706867"/>
          </a:xfrm>
        </p:spPr>
        <p:txBody>
          <a:bodyPr>
            <a:normAutofit/>
          </a:bodyPr>
          <a:lstStyle/>
          <a:p>
            <a:br>
              <a:rPr lang="sv-SE" dirty="0">
                <a:latin typeface="Gadugi" panose="020B0502040204020203" pitchFamily="34" charset="0"/>
                <a:ea typeface="Gadugi" panose="020B0502040204020203" pitchFamily="34" charset="0"/>
              </a:rPr>
            </a:br>
            <a:r>
              <a:rPr lang="sv-SE" dirty="0">
                <a:latin typeface="Gadugi" panose="020B0502040204020203" pitchFamily="34" charset="0"/>
                <a:ea typeface="Gadugi" panose="020B0502040204020203" pitchFamily="34" charset="0"/>
              </a:rPr>
              <a:t>                    </a:t>
            </a:r>
          </a:p>
          <a:p>
            <a:r>
              <a:rPr lang="sv-SE" sz="12400" b="1" dirty="0">
                <a:solidFill>
                  <a:schemeClr val="bg1">
                    <a:lumMod val="85000"/>
                  </a:schemeClr>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rPr>
              <a:t>Get </a:t>
            </a:r>
            <a:r>
              <a:rPr lang="sv-SE" sz="12400" b="1" dirty="0" err="1">
                <a:solidFill>
                  <a:schemeClr val="bg1">
                    <a:lumMod val="85000"/>
                  </a:schemeClr>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rPr>
              <a:t>Started</a:t>
            </a:r>
            <a:r>
              <a:rPr lang="sv-SE" sz="12400" b="1" dirty="0">
                <a:solidFill>
                  <a:schemeClr val="bg1">
                    <a:lumMod val="85000"/>
                  </a:schemeClr>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rPr>
              <a:t>…</a:t>
            </a:r>
            <a:endParaRPr lang="sv-SE" sz="9300" b="1" dirty="0">
              <a:solidFill>
                <a:schemeClr val="bg1">
                  <a:lumMod val="85000"/>
                </a:schemeClr>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endParaRPr>
          </a:p>
          <a:p>
            <a:endParaRPr lang="sv-SE" dirty="0">
              <a:solidFill>
                <a:schemeClr val="tx1">
                  <a:lumMod val="75000"/>
                  <a:lumOff val="25000"/>
                </a:schemeClr>
              </a:solidFill>
              <a:latin typeface="Gadugi" panose="020B0502040204020203" pitchFamily="34" charset="0"/>
              <a:ea typeface="Gadugi" panose="020B0502040204020203" pitchFamily="34" charset="0"/>
            </a:endParaRPr>
          </a:p>
          <a:p>
            <a:r>
              <a:rPr lang="sv-SE" dirty="0">
                <a:latin typeface="Gadugi" panose="020B0502040204020203" pitchFamily="34" charset="0"/>
                <a:ea typeface="Gadugi" panose="020B0502040204020203" pitchFamily="34" charset="0"/>
              </a:rPr>
              <a:t>	</a:t>
            </a:r>
            <a:r>
              <a:rPr lang="sv-SE" dirty="0" err="1">
                <a:solidFill>
                  <a:schemeClr val="bg1">
                    <a:lumMod val="85000"/>
                  </a:schemeClr>
                </a:solidFill>
                <a:latin typeface="Gadugi" panose="020B0502040204020203" pitchFamily="34" charset="0"/>
                <a:ea typeface="Gadugi" panose="020B0502040204020203" pitchFamily="34" charset="0"/>
              </a:rPr>
              <a:t>Network</a:t>
            </a:r>
            <a:br>
              <a:rPr lang="sv-SE" dirty="0">
                <a:solidFill>
                  <a:schemeClr val="bg1">
                    <a:lumMod val="85000"/>
                  </a:schemeClr>
                </a:solidFill>
                <a:latin typeface="Gadugi" panose="020B0502040204020203" pitchFamily="34" charset="0"/>
                <a:ea typeface="Gadugi" panose="020B0502040204020203" pitchFamily="34" charset="0"/>
              </a:rPr>
            </a:br>
            <a:r>
              <a:rPr lang="sv-SE" dirty="0">
                <a:solidFill>
                  <a:schemeClr val="bg1">
                    <a:lumMod val="85000"/>
                  </a:schemeClr>
                </a:solidFill>
                <a:latin typeface="Gadugi" panose="020B0502040204020203" pitchFamily="34" charset="0"/>
                <a:ea typeface="Gadugi" panose="020B0502040204020203" pitchFamily="34" charset="0"/>
              </a:rPr>
              <a:t>	Music</a:t>
            </a:r>
            <a:br>
              <a:rPr lang="sv-SE" dirty="0">
                <a:solidFill>
                  <a:schemeClr val="bg1">
                    <a:lumMod val="85000"/>
                  </a:schemeClr>
                </a:solidFill>
                <a:latin typeface="Gadugi" panose="020B0502040204020203" pitchFamily="34" charset="0"/>
                <a:ea typeface="Gadugi" panose="020B0502040204020203" pitchFamily="34" charset="0"/>
              </a:rPr>
            </a:br>
            <a:r>
              <a:rPr lang="sv-SE" dirty="0">
                <a:solidFill>
                  <a:schemeClr val="bg1">
                    <a:lumMod val="85000"/>
                  </a:schemeClr>
                </a:solidFill>
                <a:latin typeface="Gadugi" panose="020B0502040204020203" pitchFamily="34" charset="0"/>
                <a:ea typeface="Gadugi" panose="020B0502040204020203" pitchFamily="34" charset="0"/>
              </a:rPr>
              <a:t>	Streamer</a:t>
            </a:r>
            <a:br>
              <a:rPr lang="sv-SE" dirty="0">
                <a:latin typeface="Gadugi" panose="020B0502040204020203" pitchFamily="34" charset="0"/>
                <a:ea typeface="Gadugi" panose="020B0502040204020203" pitchFamily="34" charset="0"/>
              </a:rPr>
            </a:br>
            <a:endParaRPr lang="sv-SE"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0419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9B7A850B-150A-2D8B-D020-E58AFB200A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626317" y="89212"/>
            <a:ext cx="3084965" cy="6858000"/>
          </a:xfrm>
          <a:prstGeom prst="rect">
            <a:avLst/>
          </a:prstGeom>
        </p:spPr>
      </p:pic>
      <p:sp>
        <p:nvSpPr>
          <p:cNvPr id="36" name="Rubrik 1">
            <a:extLst>
              <a:ext uri="{FF2B5EF4-FFF2-40B4-BE49-F238E27FC236}">
                <a16:creationId xmlns:a16="http://schemas.microsoft.com/office/drawing/2014/main" id="{8DB7C305-DA87-0DAD-E13B-AB0FA0125BA5}"/>
              </a:ext>
            </a:extLst>
          </p:cNvPr>
          <p:cNvSpPr>
            <a:spLocks noGrp="1"/>
          </p:cNvSpPr>
          <p:nvPr>
            <p:ph type="title"/>
          </p:nvPr>
        </p:nvSpPr>
        <p:spPr>
          <a:xfrm>
            <a:off x="838200" y="365125"/>
            <a:ext cx="10515600" cy="1325563"/>
          </a:xfrm>
        </p:spPr>
        <p:txBody>
          <a:bodyPr/>
          <a:lstStyle/>
          <a:p>
            <a:r>
              <a:rPr lang="sv-SE" dirty="0"/>
              <a:t>Connect to Wi-Fi</a:t>
            </a:r>
            <a:endParaRPr lang="sv-SE" dirty="0">
              <a:solidFill>
                <a:schemeClr val="bg1"/>
              </a:solidFill>
            </a:endParaRPr>
          </a:p>
        </p:txBody>
      </p:sp>
      <p:sp>
        <p:nvSpPr>
          <p:cNvPr id="37" name="textruta 36">
            <a:extLst>
              <a:ext uri="{FF2B5EF4-FFF2-40B4-BE49-F238E27FC236}">
                <a16:creationId xmlns:a16="http://schemas.microsoft.com/office/drawing/2014/main" id="{C420A7A4-D5DB-8043-2343-78B1B738A87D}"/>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effectLst/>
                <a:uLnTx/>
                <a:uFillTx/>
                <a:latin typeface="Consolas" panose="020B0609020204030204" pitchFamily="49" charset="0"/>
                <a:ea typeface="+mn-ea"/>
                <a:cs typeface="+mn-cs"/>
              </a:rPr>
              <a:t>[2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38" name="textruta 37">
            <a:extLst>
              <a:ext uri="{FF2B5EF4-FFF2-40B4-BE49-F238E27FC236}">
                <a16:creationId xmlns:a16="http://schemas.microsoft.com/office/drawing/2014/main" id="{42F1699C-76DE-7334-0BEC-094724113AD6}"/>
              </a:ext>
            </a:extLst>
          </p:cNvPr>
          <p:cNvSpPr txBox="1"/>
          <p:nvPr/>
        </p:nvSpPr>
        <p:spPr>
          <a:xfrm>
            <a:off x="964956" y="1426517"/>
            <a:ext cx="3782890" cy="1569660"/>
          </a:xfrm>
          <a:prstGeom prst="rect">
            <a:avLst/>
          </a:prstGeom>
          <a:noFill/>
        </p:spPr>
        <p:txBody>
          <a:bodyPr wrap="square">
            <a:spAutoFit/>
          </a:bodyPr>
          <a:lstStyle/>
          <a:p>
            <a:r>
              <a:rPr lang="en-GB" sz="1200" b="1" cap="small" spc="25" dirty="0">
                <a:effectLst/>
                <a:latin typeface="Corbel" panose="020B0503020204020204" pitchFamily="34" charset="0"/>
              </a:rPr>
              <a:t>The Network page – scan for your Wi-Fi</a:t>
            </a:r>
            <a:endPar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On the Network page click on the orange button marked “</a:t>
            </a:r>
            <a:r>
              <a:rPr kumimoji="0" lang="en-CA" sz="1200" b="1"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Scan for Wi-Fi networks</a:t>
            </a:r>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 Wait for a few seconds.</a:t>
            </a:r>
          </a:p>
          <a:p>
            <a:endParaRPr lang="en-CA" sz="1200" dirty="0">
              <a:solidFill>
                <a:prstClr val="black"/>
              </a:solidFill>
              <a:latin typeface="Gadugi" panose="020B0502040204020203" pitchFamily="34" charset="0"/>
              <a:cs typeface="Times New Roman" panose="02020603050405020304" pitchFamily="18" charset="0"/>
            </a:endParaRPr>
          </a:p>
          <a:p>
            <a:r>
              <a:rPr lang="en-CA" sz="1200" dirty="0">
                <a:solidFill>
                  <a:prstClr val="black"/>
                </a:solidFill>
                <a:latin typeface="Gadugi" panose="020B0502040204020203" pitchFamily="34" charset="0"/>
                <a:cs typeface="Times New Roman" panose="02020603050405020304" pitchFamily="18" charset="0"/>
              </a:rPr>
              <a:t>Note:</a:t>
            </a:r>
          </a:p>
          <a:p>
            <a:r>
              <a:rPr lang="en-CA" sz="1200" dirty="0">
                <a:solidFill>
                  <a:prstClr val="black"/>
                </a:solidFill>
                <a:latin typeface="Gadugi" panose="020B0502040204020203" pitchFamily="34" charset="0"/>
                <a:cs typeface="Times New Roman" panose="02020603050405020304" pitchFamily="18" charset="0"/>
              </a:rPr>
              <a:t>Your phone is connected to the local access point, the Hotspot, at IP address </a:t>
            </a:r>
            <a:r>
              <a:rPr lang="en-CA" sz="1200" b="1" dirty="0" bmk="">
                <a:latin typeface="Consolas" panose="020B0609020204030204" pitchFamily="49" charset="0"/>
                <a:cs typeface="Times New Roman" panose="02020603050405020304" pitchFamily="18" charset="0"/>
              </a:rPr>
              <a:t>10.0.0.1</a:t>
            </a:r>
            <a:r>
              <a:rPr lang="en-CA" sz="1200" dirty="0">
                <a:solidFill>
                  <a:prstClr val="black"/>
                </a:solidFill>
                <a:latin typeface="Gadugi" panose="020B0502040204020203" pitchFamily="34" charset="0"/>
                <a:cs typeface="Times New Roman" panose="02020603050405020304" pitchFamily="18" charset="0"/>
              </a:rPr>
              <a:t>.</a:t>
            </a:r>
            <a:endParaRPr lang="sv-SE" dirty="0"/>
          </a:p>
        </p:txBody>
      </p:sp>
      <p:grpSp>
        <p:nvGrpSpPr>
          <p:cNvPr id="39" name="Grupp 38">
            <a:extLst>
              <a:ext uri="{FF2B5EF4-FFF2-40B4-BE49-F238E27FC236}">
                <a16:creationId xmlns:a16="http://schemas.microsoft.com/office/drawing/2014/main" id="{3B82FA87-048C-19F0-645D-F74166A3E788}"/>
              </a:ext>
            </a:extLst>
          </p:cNvPr>
          <p:cNvGrpSpPr/>
          <p:nvPr/>
        </p:nvGrpSpPr>
        <p:grpSpPr>
          <a:xfrm>
            <a:off x="433653" y="1294358"/>
            <a:ext cx="493552" cy="587725"/>
            <a:chOff x="6607834" y="270952"/>
            <a:chExt cx="493552" cy="587725"/>
          </a:xfrm>
        </p:grpSpPr>
        <p:sp>
          <p:nvSpPr>
            <p:cNvPr id="40" name="Ellips 39">
              <a:extLst>
                <a:ext uri="{FF2B5EF4-FFF2-40B4-BE49-F238E27FC236}">
                  <a16:creationId xmlns:a16="http://schemas.microsoft.com/office/drawing/2014/main" id="{D2B4D309-120A-A096-CCD3-ADF23AC06BDD}"/>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textruta 40">
              <a:extLst>
                <a:ext uri="{FF2B5EF4-FFF2-40B4-BE49-F238E27FC236}">
                  <a16:creationId xmlns:a16="http://schemas.microsoft.com/office/drawing/2014/main" id="{372594E2-19F6-D563-AF19-3B55B595CEB6}"/>
                </a:ext>
              </a:extLst>
            </p:cNvPr>
            <p:cNvSpPr txBox="1"/>
            <p:nvPr/>
          </p:nvSpPr>
          <p:spPr>
            <a:xfrm>
              <a:off x="6655751" y="270952"/>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4</a:t>
              </a:r>
            </a:p>
          </p:txBody>
        </p:sp>
      </p:grpSp>
      <p:grpSp>
        <p:nvGrpSpPr>
          <p:cNvPr id="42" name="Grupp 41">
            <a:extLst>
              <a:ext uri="{FF2B5EF4-FFF2-40B4-BE49-F238E27FC236}">
                <a16:creationId xmlns:a16="http://schemas.microsoft.com/office/drawing/2014/main" id="{FDF03C74-A153-2059-E727-73DD1E170F16}"/>
              </a:ext>
            </a:extLst>
          </p:cNvPr>
          <p:cNvGrpSpPr/>
          <p:nvPr/>
        </p:nvGrpSpPr>
        <p:grpSpPr>
          <a:xfrm>
            <a:off x="8337489" y="985827"/>
            <a:ext cx="493552" cy="570141"/>
            <a:chOff x="6607834" y="288536"/>
            <a:chExt cx="493552" cy="570141"/>
          </a:xfrm>
        </p:grpSpPr>
        <p:sp>
          <p:nvSpPr>
            <p:cNvPr id="43" name="Ellips 42">
              <a:extLst>
                <a:ext uri="{FF2B5EF4-FFF2-40B4-BE49-F238E27FC236}">
                  <a16:creationId xmlns:a16="http://schemas.microsoft.com/office/drawing/2014/main" id="{63D31933-204C-7912-2627-93F33C4142A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textruta 43">
              <a:extLst>
                <a:ext uri="{FF2B5EF4-FFF2-40B4-BE49-F238E27FC236}">
                  <a16:creationId xmlns:a16="http://schemas.microsoft.com/office/drawing/2014/main" id="{4230B7BA-D29F-891D-CCD6-F9DE5C7725A9}"/>
                </a:ext>
              </a:extLst>
            </p:cNvPr>
            <p:cNvSpPr txBox="1"/>
            <p:nvPr/>
          </p:nvSpPr>
          <p:spPr>
            <a:xfrm>
              <a:off x="6682127" y="288536"/>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4</a:t>
              </a:r>
            </a:p>
          </p:txBody>
        </p:sp>
      </p:grpSp>
      <p:sp>
        <p:nvSpPr>
          <p:cNvPr id="45" name="textruta 44">
            <a:extLst>
              <a:ext uri="{FF2B5EF4-FFF2-40B4-BE49-F238E27FC236}">
                <a16:creationId xmlns:a16="http://schemas.microsoft.com/office/drawing/2014/main" id="{7D2A00C4-59D4-FE2A-3107-6E5FCB1B8802}"/>
              </a:ext>
            </a:extLst>
          </p:cNvPr>
          <p:cNvSpPr txBox="1"/>
          <p:nvPr/>
        </p:nvSpPr>
        <p:spPr>
          <a:xfrm>
            <a:off x="10666753" y="1364539"/>
            <a:ext cx="1374094" cy="461665"/>
          </a:xfrm>
          <a:prstGeom prst="rect">
            <a:avLst/>
          </a:prstGeom>
          <a:noFill/>
        </p:spPr>
        <p:txBody>
          <a:bodyPr wrap="none" rtlCol="0">
            <a:spAutoFit/>
          </a:bodyPr>
          <a:lstStyle/>
          <a:p>
            <a:r>
              <a:rPr lang="sv-SE" sz="2400" b="1" dirty="0">
                <a:solidFill>
                  <a:schemeClr val="bg1">
                    <a:lumMod val="50000"/>
                  </a:schemeClr>
                </a:solidFill>
                <a:latin typeface="Consolas" panose="020B0609020204030204" pitchFamily="49" charset="0"/>
              </a:rPr>
              <a:t>[</a:t>
            </a:r>
            <a:r>
              <a:rPr lang="sv-SE" sz="2400" b="1" dirty="0" err="1">
                <a:solidFill>
                  <a:schemeClr val="bg1">
                    <a:lumMod val="50000"/>
                  </a:schemeClr>
                </a:solidFill>
                <a:latin typeface="Consolas" panose="020B0609020204030204" pitchFamily="49" charset="0"/>
              </a:rPr>
              <a:t>click</a:t>
            </a:r>
            <a:r>
              <a:rPr lang="sv-SE" sz="2400" b="1" dirty="0">
                <a:solidFill>
                  <a:schemeClr val="bg1">
                    <a:lumMod val="50000"/>
                  </a:schemeClr>
                </a:solidFill>
                <a:latin typeface="Consolas" panose="020B0609020204030204" pitchFamily="49" charset="0"/>
              </a:rPr>
              <a:t>]</a:t>
            </a:r>
          </a:p>
        </p:txBody>
      </p:sp>
      <p:cxnSp>
        <p:nvCxnSpPr>
          <p:cNvPr id="46" name="Rak pilkoppling 45">
            <a:extLst>
              <a:ext uri="{FF2B5EF4-FFF2-40B4-BE49-F238E27FC236}">
                <a16:creationId xmlns:a16="http://schemas.microsoft.com/office/drawing/2014/main" id="{A7374BA7-7FB7-F585-D3EE-3EE1B048D2B5}"/>
              </a:ext>
            </a:extLst>
          </p:cNvPr>
          <p:cNvCxnSpPr>
            <a:cxnSpLocks/>
            <a:stCxn id="45" idx="1"/>
          </p:cNvCxnSpPr>
          <p:nvPr/>
        </p:nvCxnSpPr>
        <p:spPr>
          <a:xfrm flipH="1">
            <a:off x="8755811" y="1595372"/>
            <a:ext cx="1910942" cy="0"/>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nvGrpSpPr>
          <p:cNvPr id="49" name="Grupp 48">
            <a:extLst>
              <a:ext uri="{FF2B5EF4-FFF2-40B4-BE49-F238E27FC236}">
                <a16:creationId xmlns:a16="http://schemas.microsoft.com/office/drawing/2014/main" id="{03D56372-F10E-6837-63A9-36AA3CEA5F31}"/>
              </a:ext>
            </a:extLst>
          </p:cNvPr>
          <p:cNvGrpSpPr/>
          <p:nvPr/>
        </p:nvGrpSpPr>
        <p:grpSpPr>
          <a:xfrm>
            <a:off x="5504523" y="1027906"/>
            <a:ext cx="1325260" cy="1095554"/>
            <a:chOff x="5190229" y="2613805"/>
            <a:chExt cx="1325260" cy="1095554"/>
          </a:xfrm>
        </p:grpSpPr>
        <p:sp>
          <p:nvSpPr>
            <p:cNvPr id="50" name="Ellips 49">
              <a:extLst>
                <a:ext uri="{FF2B5EF4-FFF2-40B4-BE49-F238E27FC236}">
                  <a16:creationId xmlns:a16="http://schemas.microsoft.com/office/drawing/2014/main" id="{7430EC9C-4BCE-DB17-7B03-16C10198FA27}"/>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1" name="textruta 50">
              <a:extLst>
                <a:ext uri="{FF2B5EF4-FFF2-40B4-BE49-F238E27FC236}">
                  <a16:creationId xmlns:a16="http://schemas.microsoft.com/office/drawing/2014/main" id="{9149AA1B-2C84-1569-36D3-F725E1414A37}"/>
                </a:ext>
              </a:extLst>
            </p:cNvPr>
            <p:cNvSpPr txBox="1"/>
            <p:nvPr/>
          </p:nvSpPr>
          <p:spPr>
            <a:xfrm>
              <a:off x="5190229" y="2851356"/>
              <a:ext cx="1325260" cy="646331"/>
            </a:xfrm>
            <a:prstGeom prst="rect">
              <a:avLst/>
            </a:prstGeom>
            <a:noFill/>
          </p:spPr>
          <p:txBody>
            <a:bodyPr wrap="square" rtlCol="0">
              <a:spAutoFit/>
            </a:bodyPr>
            <a:lstStyle/>
            <a:p>
              <a:pPr algn="ctr"/>
              <a:r>
                <a:rPr lang="sv-SE" b="1" dirty="0" err="1">
                  <a:solidFill>
                    <a:schemeClr val="bg1">
                      <a:lumMod val="95000"/>
                    </a:schemeClr>
                  </a:solidFill>
                  <a:latin typeface="Consolas" panose="020B0609020204030204" pitchFamily="49" charset="0"/>
                </a:rPr>
                <a:t>Network</a:t>
              </a:r>
              <a:r>
                <a:rPr lang="sv-SE" b="1" dirty="0">
                  <a:solidFill>
                    <a:schemeClr val="bg1">
                      <a:lumMod val="95000"/>
                    </a:schemeClr>
                  </a:solidFill>
                </a:rPr>
                <a:t> </a:t>
              </a:r>
            </a:p>
            <a:p>
              <a:pPr algn="ctr"/>
              <a:r>
                <a:rPr lang="sv-SE" b="1" dirty="0">
                  <a:solidFill>
                    <a:schemeClr val="bg1">
                      <a:lumMod val="95000"/>
                    </a:schemeClr>
                  </a:solidFill>
                </a:rPr>
                <a:t>Page</a:t>
              </a:r>
            </a:p>
          </p:txBody>
        </p:sp>
      </p:grpSp>
    </p:spTree>
    <p:extLst>
      <p:ext uri="{BB962C8B-B14F-4D97-AF65-F5344CB8AC3E}">
        <p14:creationId xmlns:p14="http://schemas.microsoft.com/office/powerpoint/2010/main" val="7628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DC622729-E519-7FDD-C836-904D6143F3E0}"/>
              </a:ext>
            </a:extLst>
          </p:cNvPr>
          <p:cNvPicPr>
            <a:picLocks noChangeAspect="1"/>
          </p:cNvPicPr>
          <p:nvPr/>
        </p:nvPicPr>
        <p:blipFill>
          <a:blip r:embed="rId2"/>
          <a:stretch>
            <a:fillRect/>
          </a:stretch>
        </p:blipFill>
        <p:spPr>
          <a:xfrm>
            <a:off x="6026155" y="192244"/>
            <a:ext cx="4328956" cy="3417598"/>
          </a:xfrm>
          <a:prstGeom prst="rect">
            <a:avLst/>
          </a:prstGeom>
        </p:spPr>
      </p:pic>
      <p:sp>
        <p:nvSpPr>
          <p:cNvPr id="14" name="Rectangle 6">
            <a:extLst>
              <a:ext uri="{FF2B5EF4-FFF2-40B4-BE49-F238E27FC236}">
                <a16:creationId xmlns:a16="http://schemas.microsoft.com/office/drawing/2014/main" id="{C8605880-C406-4647-88DA-5CEF79BF17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3577" tIns="126960" rIns="91440" bIns="45720" numCol="1" anchor="ctr" anchorCtr="0" compatLnSpc="1">
            <a:prstTxWarp prst="textNoShape">
              <a:avLst/>
            </a:prstTxWarp>
            <a:spAutoFit/>
          </a:bodyPr>
          <a:lstStyle/>
          <a:p>
            <a:endParaRPr lang="sv-SE"/>
          </a:p>
        </p:txBody>
      </p:sp>
      <p:sp>
        <p:nvSpPr>
          <p:cNvPr id="17" name="Rectangle 11">
            <a:extLst>
              <a:ext uri="{FF2B5EF4-FFF2-40B4-BE49-F238E27FC236}">
                <a16:creationId xmlns:a16="http://schemas.microsoft.com/office/drawing/2014/main" id="{3615228C-0F0F-42D3-8AEA-6DB42B5E1F89}"/>
              </a:ext>
            </a:extLst>
          </p:cNvPr>
          <p:cNvSpPr>
            <a:spLocks noChangeArrowheads="1"/>
          </p:cNvSpPr>
          <p:nvPr/>
        </p:nvSpPr>
        <p:spPr bwMode="auto">
          <a:xfrm>
            <a:off x="923173" y="2268775"/>
            <a:ext cx="378289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sz="1200" b="1" cap="small" spc="25" dirty="0">
                <a:effectLst/>
                <a:latin typeface="Corbel" panose="020B0503020204020204" pitchFamily="34" charset="0"/>
              </a:rPr>
              <a:t>enter the password and connect…</a:t>
            </a:r>
            <a:endPar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Enter the password of your home Wi-Fi and click on the orange button marked </a:t>
            </a:r>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a:t>
            </a:r>
            <a:r>
              <a:rPr kumimoji="0" lang="en-CA" sz="1200" b="1"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Connect to Wi-Fi</a:t>
            </a:r>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CA" altLang="sv-SE" sz="1200" dirty="0">
              <a:solidFill>
                <a:prstClr val="black"/>
              </a:solidFill>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sv-SE" sz="1200" dirty="0">
                <a:solidFill>
                  <a:prstClr val="black"/>
                </a:solidFill>
                <a:latin typeface="Gadugi" panose="020B0502040204020203" pitchFamily="34" charset="0"/>
                <a:cs typeface="Times New Roman" panose="02020603050405020304" pitchFamily="18" charset="0"/>
              </a:rPr>
              <a:t>Note:</a:t>
            </a:r>
          </a:p>
          <a:p>
            <a:pPr eaLnBrk="0" fontAlgn="base" hangingPunct="0">
              <a:spcBef>
                <a:spcPct val="0"/>
              </a:spcBef>
              <a:spcAft>
                <a:spcPct val="0"/>
              </a:spcAft>
            </a:pPr>
            <a:r>
              <a:rPr lang="en-CA" sz="1200" dirty="0">
                <a:solidFill>
                  <a:prstClr val="black"/>
                </a:solidFill>
                <a:latin typeface="Gadugi" panose="020B0502040204020203" pitchFamily="34" charset="0"/>
                <a:cs typeface="Times New Roman" panose="02020603050405020304" pitchFamily="18" charset="0"/>
              </a:rPr>
              <a:t>Your phone is still connected to the local access point, the Hotspot, at IP address </a:t>
            </a:r>
            <a:r>
              <a:rPr lang="en-CA" sz="1200" b="1" dirty="0" bmk="">
                <a:latin typeface="Consolas" panose="020B0609020204030204" pitchFamily="49" charset="0"/>
                <a:cs typeface="Times New Roman" panose="02020603050405020304" pitchFamily="18" charset="0"/>
              </a:rPr>
              <a:t>10.0.0.1</a:t>
            </a:r>
            <a:r>
              <a:rPr lang="en-CA" sz="1200" dirty="0">
                <a:solidFill>
                  <a:prstClr val="black"/>
                </a:solidFill>
                <a:latin typeface="Gadugi" panose="020B0502040204020203" pitchFamily="34" charset="0"/>
                <a:cs typeface="Times New Roman" panose="02020603050405020304" pitchFamily="18" charset="0"/>
              </a:rPr>
              <a:t>.</a:t>
            </a:r>
            <a:endParaRPr lang="sv-SE" sz="12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kern="1200" cap="none" spc="0" normalizeH="0" baseline="0" noProof="0" dirty="0">
              <a:ln>
                <a:noFill/>
              </a:ln>
              <a:solidFill>
                <a:prstClr val="black"/>
              </a:solidFill>
              <a:effectLst/>
              <a:uLnTx/>
              <a:uFillTx/>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cap="none" normalizeH="0" baseline="0" dirty="0">
              <a:ln>
                <a:noFill/>
              </a:ln>
              <a:solidFill>
                <a:schemeClr val="tx1"/>
              </a:solidFill>
              <a:effectLst/>
              <a:latin typeface="Arial" panose="020B0604020202020204" pitchFamily="34" charset="0"/>
            </a:endParaRPr>
          </a:p>
        </p:txBody>
      </p:sp>
      <p:sp>
        <p:nvSpPr>
          <p:cNvPr id="24" name="textruta 23">
            <a:extLst>
              <a:ext uri="{FF2B5EF4-FFF2-40B4-BE49-F238E27FC236}">
                <a16:creationId xmlns:a16="http://schemas.microsoft.com/office/drawing/2014/main" id="{EA7FAF71-33BB-4D9C-A432-CFADA12715B5}"/>
              </a:ext>
            </a:extLst>
          </p:cNvPr>
          <p:cNvSpPr txBox="1"/>
          <p:nvPr/>
        </p:nvSpPr>
        <p:spPr>
          <a:xfrm>
            <a:off x="964956" y="1423723"/>
            <a:ext cx="3782890" cy="1200329"/>
          </a:xfrm>
          <a:prstGeom prst="rect">
            <a:avLst/>
          </a:prstGeom>
          <a:noFill/>
        </p:spPr>
        <p:txBody>
          <a:bodyPr wrap="square">
            <a:spAutoFit/>
          </a:bodyPr>
          <a:lstStyle/>
          <a:p>
            <a:pPr eaLnBrk="0" fontAlgn="base" hangingPunct="0">
              <a:spcBef>
                <a:spcPct val="0"/>
              </a:spcBef>
              <a:spcAft>
                <a:spcPct val="0"/>
              </a:spcAft>
              <a:defRPr/>
            </a:pPr>
            <a:r>
              <a:rPr lang="en-GB" altLang="sv-SE" sz="1200" b="1" cap="small" spc="25" dirty="0">
                <a:latin typeface="Corbel" panose="020B0503020204020204" pitchFamily="34" charset="0"/>
              </a:rPr>
              <a:t>Choose your home Wi-Fi network</a:t>
            </a:r>
          </a:p>
          <a:p>
            <a:pPr marL="0" marR="0" lvl="0" indent="0" algn="l" defTabSz="914400" rtl="0" eaLnBrk="0" fontAlgn="base" latinLnBrk="0" hangingPunct="0">
              <a:lnSpc>
                <a:spcPct val="100000"/>
              </a:lnSpc>
              <a:spcBef>
                <a:spcPct val="0"/>
              </a:spcBef>
              <a:spcAft>
                <a:spcPct val="0"/>
              </a:spcAft>
              <a:buClrTx/>
              <a:buSzTx/>
              <a:buFontTx/>
              <a:buNone/>
              <a:tabLst/>
              <a:defRPr/>
            </a:pP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rPr>
              <a:t>Your home network will show up in the pop-up list of available networks. Click on your network.</a:t>
            </a:r>
          </a:p>
          <a:p>
            <a:pPr marL="0" marR="0" lvl="0" indent="0" algn="l" defTabSz="914400" rtl="0" eaLnBrk="0" fontAlgn="base" latinLnBrk="0" hangingPunct="0">
              <a:lnSpc>
                <a:spcPct val="100000"/>
              </a:lnSpc>
              <a:spcBef>
                <a:spcPct val="0"/>
              </a:spcBef>
              <a:spcAft>
                <a:spcPct val="0"/>
              </a:spcAft>
              <a:buClrTx/>
              <a:buSzTx/>
              <a:buFontTx/>
              <a:buNone/>
              <a:tabLst/>
              <a:defRPr/>
            </a:pP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rPr>
              <a:t>[Not shown].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endParaRPr>
          </a:p>
        </p:txBody>
      </p:sp>
      <p:grpSp>
        <p:nvGrpSpPr>
          <p:cNvPr id="26" name="Grupp 25">
            <a:extLst>
              <a:ext uri="{FF2B5EF4-FFF2-40B4-BE49-F238E27FC236}">
                <a16:creationId xmlns:a16="http://schemas.microsoft.com/office/drawing/2014/main" id="{72E7BBE9-3AE5-44AA-ACE5-A7835DC15984}"/>
              </a:ext>
            </a:extLst>
          </p:cNvPr>
          <p:cNvGrpSpPr/>
          <p:nvPr/>
        </p:nvGrpSpPr>
        <p:grpSpPr>
          <a:xfrm>
            <a:off x="429621" y="1260973"/>
            <a:ext cx="493552" cy="578933"/>
            <a:chOff x="6607834" y="279744"/>
            <a:chExt cx="493552" cy="578933"/>
          </a:xfrm>
        </p:grpSpPr>
        <p:sp>
          <p:nvSpPr>
            <p:cNvPr id="27" name="Ellips 26">
              <a:extLst>
                <a:ext uri="{FF2B5EF4-FFF2-40B4-BE49-F238E27FC236}">
                  <a16:creationId xmlns:a16="http://schemas.microsoft.com/office/drawing/2014/main" id="{82EAFBAE-71AB-4C97-B4F5-4361320E513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ruta 27">
              <a:extLst>
                <a:ext uri="{FF2B5EF4-FFF2-40B4-BE49-F238E27FC236}">
                  <a16:creationId xmlns:a16="http://schemas.microsoft.com/office/drawing/2014/main" id="{0C94C9E3-B0BE-4932-899E-1E751ECBC6E6}"/>
                </a:ext>
              </a:extLst>
            </p:cNvPr>
            <p:cNvSpPr txBox="1"/>
            <p:nvPr/>
          </p:nvSpPr>
          <p:spPr>
            <a:xfrm>
              <a:off x="6673335" y="279744"/>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5</a:t>
              </a:r>
            </a:p>
          </p:txBody>
        </p:sp>
      </p:grpSp>
      <p:grpSp>
        <p:nvGrpSpPr>
          <p:cNvPr id="32" name="Grupp 31">
            <a:extLst>
              <a:ext uri="{FF2B5EF4-FFF2-40B4-BE49-F238E27FC236}">
                <a16:creationId xmlns:a16="http://schemas.microsoft.com/office/drawing/2014/main" id="{FCE148F1-72C8-4B7F-A172-262393787859}"/>
              </a:ext>
            </a:extLst>
          </p:cNvPr>
          <p:cNvGrpSpPr/>
          <p:nvPr/>
        </p:nvGrpSpPr>
        <p:grpSpPr>
          <a:xfrm>
            <a:off x="429621" y="2322143"/>
            <a:ext cx="493552" cy="523220"/>
            <a:chOff x="6607834" y="341288"/>
            <a:chExt cx="493552" cy="523220"/>
          </a:xfrm>
        </p:grpSpPr>
        <p:sp>
          <p:nvSpPr>
            <p:cNvPr id="33" name="Ellips 32">
              <a:extLst>
                <a:ext uri="{FF2B5EF4-FFF2-40B4-BE49-F238E27FC236}">
                  <a16:creationId xmlns:a16="http://schemas.microsoft.com/office/drawing/2014/main" id="{565BE504-331D-470D-8A26-F35AABF1E1B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extruta 33">
              <a:extLst>
                <a:ext uri="{FF2B5EF4-FFF2-40B4-BE49-F238E27FC236}">
                  <a16:creationId xmlns:a16="http://schemas.microsoft.com/office/drawing/2014/main" id="{A688E2E7-46F2-4D02-B4F7-AE76224A7547}"/>
                </a:ext>
              </a:extLst>
            </p:cNvPr>
            <p:cNvSpPr txBox="1"/>
            <p:nvPr/>
          </p:nvSpPr>
          <p:spPr>
            <a:xfrm>
              <a:off x="6664543" y="341288"/>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6</a:t>
              </a:r>
            </a:p>
          </p:txBody>
        </p:sp>
      </p:grpSp>
      <p:sp>
        <p:nvSpPr>
          <p:cNvPr id="54" name="textruta 53">
            <a:extLst>
              <a:ext uri="{FF2B5EF4-FFF2-40B4-BE49-F238E27FC236}">
                <a16:creationId xmlns:a16="http://schemas.microsoft.com/office/drawing/2014/main" id="{A8D32342-368C-4434-9883-0C081E86C044}"/>
              </a:ext>
            </a:extLst>
          </p:cNvPr>
          <p:cNvSpPr txBox="1"/>
          <p:nvPr/>
        </p:nvSpPr>
        <p:spPr>
          <a:xfrm>
            <a:off x="10640896" y="1071142"/>
            <a:ext cx="970137" cy="338554"/>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a:t>
            </a:r>
            <a:r>
              <a:rPr lang="sv-SE" sz="1600" b="1" dirty="0" err="1">
                <a:solidFill>
                  <a:schemeClr val="bg1">
                    <a:lumMod val="50000"/>
                  </a:schemeClr>
                </a:solidFill>
                <a:latin typeface="Consolas" panose="020B0609020204030204" pitchFamily="49" charset="0"/>
              </a:rPr>
              <a:t>enter</a:t>
            </a:r>
            <a:r>
              <a:rPr lang="sv-SE" sz="1600" b="1" dirty="0">
                <a:solidFill>
                  <a:schemeClr val="bg1">
                    <a:lumMod val="50000"/>
                  </a:schemeClr>
                </a:solidFill>
                <a:latin typeface="Consolas" panose="020B0609020204030204" pitchFamily="49" charset="0"/>
              </a:rPr>
              <a:t>]</a:t>
            </a:r>
          </a:p>
        </p:txBody>
      </p:sp>
      <p:sp>
        <p:nvSpPr>
          <p:cNvPr id="2" name="Rubrik 1">
            <a:extLst>
              <a:ext uri="{FF2B5EF4-FFF2-40B4-BE49-F238E27FC236}">
                <a16:creationId xmlns:a16="http://schemas.microsoft.com/office/drawing/2014/main" id="{BA9A6ED8-8C1E-42B2-A470-E4C11CBE1ED3}"/>
              </a:ext>
            </a:extLst>
          </p:cNvPr>
          <p:cNvSpPr>
            <a:spLocks noGrp="1"/>
          </p:cNvSpPr>
          <p:nvPr>
            <p:ph type="title"/>
          </p:nvPr>
        </p:nvSpPr>
        <p:spPr/>
        <p:txBody>
          <a:bodyPr/>
          <a:lstStyle/>
          <a:p>
            <a:r>
              <a:rPr lang="sv-SE" dirty="0"/>
              <a:t>Connect to Wi-Fi</a:t>
            </a:r>
          </a:p>
        </p:txBody>
      </p:sp>
      <p:sp>
        <p:nvSpPr>
          <p:cNvPr id="49" name="textruta 48">
            <a:extLst>
              <a:ext uri="{FF2B5EF4-FFF2-40B4-BE49-F238E27FC236}">
                <a16:creationId xmlns:a16="http://schemas.microsoft.com/office/drawing/2014/main" id="{166B39D5-CB8F-4DCD-A6EE-803C536AF827}"/>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[3</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11" name="Grupp 10">
            <a:extLst>
              <a:ext uri="{FF2B5EF4-FFF2-40B4-BE49-F238E27FC236}">
                <a16:creationId xmlns:a16="http://schemas.microsoft.com/office/drawing/2014/main" id="{3E71EF79-79D5-1A58-F6B4-5150234AF85A}"/>
              </a:ext>
            </a:extLst>
          </p:cNvPr>
          <p:cNvGrpSpPr/>
          <p:nvPr/>
        </p:nvGrpSpPr>
        <p:grpSpPr>
          <a:xfrm>
            <a:off x="5003578" y="456139"/>
            <a:ext cx="1325260" cy="1095554"/>
            <a:chOff x="4893795" y="1791714"/>
            <a:chExt cx="1325260" cy="1095554"/>
          </a:xfrm>
        </p:grpSpPr>
        <p:sp>
          <p:nvSpPr>
            <p:cNvPr id="12" name="Ellips 11">
              <a:extLst>
                <a:ext uri="{FF2B5EF4-FFF2-40B4-BE49-F238E27FC236}">
                  <a16:creationId xmlns:a16="http://schemas.microsoft.com/office/drawing/2014/main" id="{370AB826-ADCB-1757-9E61-9CAE09090840}"/>
                </a:ext>
              </a:extLst>
            </p:cNvPr>
            <p:cNvSpPr/>
            <p:nvPr/>
          </p:nvSpPr>
          <p:spPr>
            <a:xfrm>
              <a:off x="4982933" y="1791714"/>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 name="textruta 12">
              <a:extLst>
                <a:ext uri="{FF2B5EF4-FFF2-40B4-BE49-F238E27FC236}">
                  <a16:creationId xmlns:a16="http://schemas.microsoft.com/office/drawing/2014/main" id="{45637EB8-0D82-6B60-9750-4520AD284FF1}"/>
                </a:ext>
              </a:extLst>
            </p:cNvPr>
            <p:cNvSpPr txBox="1"/>
            <p:nvPr/>
          </p:nvSpPr>
          <p:spPr>
            <a:xfrm>
              <a:off x="4893795" y="2029265"/>
              <a:ext cx="1325260" cy="646331"/>
            </a:xfrm>
            <a:prstGeom prst="rect">
              <a:avLst/>
            </a:prstGeom>
            <a:noFill/>
          </p:spPr>
          <p:txBody>
            <a:bodyPr wrap="square" rtlCol="0">
              <a:spAutoFit/>
            </a:bodyPr>
            <a:lstStyle/>
            <a:p>
              <a:pPr algn="ctr"/>
              <a:r>
                <a:rPr lang="sv-SE" b="1" dirty="0" err="1">
                  <a:solidFill>
                    <a:schemeClr val="bg1">
                      <a:lumMod val="95000"/>
                    </a:schemeClr>
                  </a:solidFill>
                  <a:latin typeface="Consolas" panose="020B0609020204030204" pitchFamily="49" charset="0"/>
                </a:rPr>
                <a:t>Network</a:t>
              </a:r>
              <a:r>
                <a:rPr lang="sv-SE" b="1" dirty="0">
                  <a:solidFill>
                    <a:schemeClr val="bg1">
                      <a:lumMod val="95000"/>
                    </a:schemeClr>
                  </a:solidFill>
                </a:rPr>
                <a:t> </a:t>
              </a:r>
            </a:p>
            <a:p>
              <a:pPr algn="ctr"/>
              <a:r>
                <a:rPr lang="sv-SE" b="1" dirty="0">
                  <a:solidFill>
                    <a:schemeClr val="bg1">
                      <a:lumMod val="95000"/>
                    </a:schemeClr>
                  </a:solidFill>
                </a:rPr>
                <a:t>Pop-</a:t>
              </a:r>
              <a:r>
                <a:rPr lang="sv-SE" b="1" dirty="0" err="1">
                  <a:solidFill>
                    <a:schemeClr val="bg1">
                      <a:lumMod val="95000"/>
                    </a:schemeClr>
                  </a:solidFill>
                </a:rPr>
                <a:t>up</a:t>
              </a:r>
              <a:endParaRPr lang="sv-SE" b="1" dirty="0">
                <a:solidFill>
                  <a:schemeClr val="bg1">
                    <a:lumMod val="95000"/>
                  </a:schemeClr>
                </a:solidFill>
              </a:endParaRPr>
            </a:p>
          </p:txBody>
        </p:sp>
      </p:grpSp>
      <p:sp>
        <p:nvSpPr>
          <p:cNvPr id="15" name="textruta 14">
            <a:extLst>
              <a:ext uri="{FF2B5EF4-FFF2-40B4-BE49-F238E27FC236}">
                <a16:creationId xmlns:a16="http://schemas.microsoft.com/office/drawing/2014/main" id="{BFD5C855-703E-612F-D85D-9CCBF8937A86}"/>
              </a:ext>
            </a:extLst>
          </p:cNvPr>
          <p:cNvSpPr txBox="1"/>
          <p:nvPr/>
        </p:nvSpPr>
        <p:spPr>
          <a:xfrm>
            <a:off x="10630388" y="4109246"/>
            <a:ext cx="1374094" cy="461665"/>
          </a:xfrm>
          <a:prstGeom prst="rect">
            <a:avLst/>
          </a:prstGeom>
          <a:noFill/>
        </p:spPr>
        <p:txBody>
          <a:bodyPr wrap="square" rtlCol="0">
            <a:spAutoFit/>
          </a:bodyPr>
          <a:lstStyle/>
          <a:p>
            <a:r>
              <a:rPr lang="sv-SE" sz="2400" b="1" dirty="0">
                <a:solidFill>
                  <a:schemeClr val="bg1">
                    <a:lumMod val="50000"/>
                  </a:schemeClr>
                </a:solidFill>
                <a:latin typeface="Consolas" panose="020B0609020204030204" pitchFamily="49" charset="0"/>
              </a:rPr>
              <a:t>[</a:t>
            </a:r>
            <a:r>
              <a:rPr lang="sv-SE" sz="2400" b="1" dirty="0" err="1">
                <a:solidFill>
                  <a:schemeClr val="bg1">
                    <a:lumMod val="50000"/>
                  </a:schemeClr>
                </a:solidFill>
                <a:latin typeface="Consolas" panose="020B0609020204030204" pitchFamily="49" charset="0"/>
              </a:rPr>
              <a:t>click</a:t>
            </a:r>
            <a:r>
              <a:rPr lang="sv-SE" sz="2400" b="1" dirty="0">
                <a:solidFill>
                  <a:schemeClr val="bg1">
                    <a:lumMod val="50000"/>
                  </a:schemeClr>
                </a:solidFill>
                <a:latin typeface="Consolas" panose="020B0609020204030204" pitchFamily="49" charset="0"/>
              </a:rPr>
              <a:t>]</a:t>
            </a:r>
          </a:p>
        </p:txBody>
      </p:sp>
      <p:cxnSp>
        <p:nvCxnSpPr>
          <p:cNvPr id="16" name="Rak pilkoppling 15">
            <a:extLst>
              <a:ext uri="{FF2B5EF4-FFF2-40B4-BE49-F238E27FC236}">
                <a16:creationId xmlns:a16="http://schemas.microsoft.com/office/drawing/2014/main" id="{0B662DA5-1B55-8EDE-93B6-CCA9BBF74092}"/>
              </a:ext>
            </a:extLst>
          </p:cNvPr>
          <p:cNvCxnSpPr>
            <a:cxnSpLocks/>
            <a:stCxn id="15" idx="1"/>
          </p:cNvCxnSpPr>
          <p:nvPr/>
        </p:nvCxnSpPr>
        <p:spPr>
          <a:xfrm flipH="1" flipV="1">
            <a:off x="6944264" y="2508172"/>
            <a:ext cx="3686124" cy="1831907"/>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9" name="Rak pilkoppling 18">
            <a:extLst>
              <a:ext uri="{FF2B5EF4-FFF2-40B4-BE49-F238E27FC236}">
                <a16:creationId xmlns:a16="http://schemas.microsoft.com/office/drawing/2014/main" id="{F4D2D439-5089-526F-5278-C0D5DA40E114}"/>
              </a:ext>
            </a:extLst>
          </p:cNvPr>
          <p:cNvCxnSpPr>
            <a:cxnSpLocks/>
            <a:stCxn id="54" idx="1"/>
          </p:cNvCxnSpPr>
          <p:nvPr/>
        </p:nvCxnSpPr>
        <p:spPr>
          <a:xfrm flipH="1">
            <a:off x="7508362" y="1240419"/>
            <a:ext cx="3132534" cy="815394"/>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nvGrpSpPr>
          <p:cNvPr id="45" name="Grupp 44">
            <a:extLst>
              <a:ext uri="{FF2B5EF4-FFF2-40B4-BE49-F238E27FC236}">
                <a16:creationId xmlns:a16="http://schemas.microsoft.com/office/drawing/2014/main" id="{39038069-A2B1-4011-B964-7BC1E4522378}"/>
              </a:ext>
            </a:extLst>
          </p:cNvPr>
          <p:cNvGrpSpPr/>
          <p:nvPr/>
        </p:nvGrpSpPr>
        <p:grpSpPr>
          <a:xfrm>
            <a:off x="8014552" y="1611410"/>
            <a:ext cx="493552" cy="523220"/>
            <a:chOff x="6607834" y="341288"/>
            <a:chExt cx="493552" cy="523220"/>
          </a:xfrm>
        </p:grpSpPr>
        <p:sp>
          <p:nvSpPr>
            <p:cNvPr id="46" name="Ellips 45">
              <a:extLst>
                <a:ext uri="{FF2B5EF4-FFF2-40B4-BE49-F238E27FC236}">
                  <a16:creationId xmlns:a16="http://schemas.microsoft.com/office/drawing/2014/main" id="{A3006C4B-8D88-4FA8-9712-8F4360F3F8FF}"/>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textruta 46">
              <a:extLst>
                <a:ext uri="{FF2B5EF4-FFF2-40B4-BE49-F238E27FC236}">
                  <a16:creationId xmlns:a16="http://schemas.microsoft.com/office/drawing/2014/main" id="{3D6E4662-1E47-4DCB-B374-4A4F1623A259}"/>
                </a:ext>
              </a:extLst>
            </p:cNvPr>
            <p:cNvSpPr txBox="1"/>
            <p:nvPr/>
          </p:nvSpPr>
          <p:spPr>
            <a:xfrm>
              <a:off x="6664543" y="341288"/>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6</a:t>
              </a:r>
            </a:p>
          </p:txBody>
        </p:sp>
      </p:grpSp>
    </p:spTree>
    <p:extLst>
      <p:ext uri="{BB962C8B-B14F-4D97-AF65-F5344CB8AC3E}">
        <p14:creationId xmlns:p14="http://schemas.microsoft.com/office/powerpoint/2010/main" val="34114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2518F2F9-944B-588E-1D52-E548EF36AC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07848" y="102299"/>
            <a:ext cx="3155894" cy="6858000"/>
          </a:xfrm>
          <a:prstGeom prst="rect">
            <a:avLst/>
          </a:prstGeom>
        </p:spPr>
      </p:pic>
      <p:sp>
        <p:nvSpPr>
          <p:cNvPr id="14" name="Rectangle 6">
            <a:extLst>
              <a:ext uri="{FF2B5EF4-FFF2-40B4-BE49-F238E27FC236}">
                <a16:creationId xmlns:a16="http://schemas.microsoft.com/office/drawing/2014/main" id="{C8605880-C406-4647-88DA-5CEF79BF17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3577" tIns="126960" rIns="91440" bIns="45720" numCol="1" anchor="ctr" anchorCtr="0" compatLnSpc="1">
            <a:prstTxWarp prst="textNoShape">
              <a:avLst/>
            </a:prstTxWarp>
            <a:spAutoFit/>
          </a:bodyPr>
          <a:lstStyle/>
          <a:p>
            <a:endParaRPr lang="sv-SE"/>
          </a:p>
        </p:txBody>
      </p:sp>
      <p:sp>
        <p:nvSpPr>
          <p:cNvPr id="17" name="Rectangle 11">
            <a:extLst>
              <a:ext uri="{FF2B5EF4-FFF2-40B4-BE49-F238E27FC236}">
                <a16:creationId xmlns:a16="http://schemas.microsoft.com/office/drawing/2014/main" id="{3615228C-0F0F-42D3-8AEA-6DB42B5E1F89}"/>
              </a:ext>
            </a:extLst>
          </p:cNvPr>
          <p:cNvSpPr>
            <a:spLocks noChangeArrowheads="1"/>
          </p:cNvSpPr>
          <p:nvPr/>
        </p:nvSpPr>
        <p:spPr bwMode="auto">
          <a:xfrm>
            <a:off x="923173" y="2681887"/>
            <a:ext cx="37828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CA" sz="1200" b="1" cap="small" spc="25" dirty="0">
                <a:latin typeface="Corbel" panose="020B0503020204020204" pitchFamily="34" charset="0"/>
              </a:rPr>
              <a:t>Connected</a:t>
            </a:r>
            <a:endParaRPr lang="en-CA" altLang="sv-SE" sz="1200" b="1" cap="small" spc="25" dirty="0">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Eventually the streamer will confirm a successful connection to your Wi-Fi network</a:t>
            </a:r>
            <a:r>
              <a:rPr lang="en-CA" altLang="sv-SE" sz="1200" dirty="0">
                <a:latin typeface="Gadugi" panose="020B0502040204020203"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kern="1200" cap="none" spc="0" normalizeH="0" baseline="0" noProof="0" dirty="0">
              <a:ln>
                <a:noFill/>
              </a:ln>
              <a:solidFill>
                <a:prstClr val="black"/>
              </a:solidFill>
              <a:effectLst/>
              <a:uLnTx/>
              <a:uFillTx/>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kern="1200" cap="none" spc="0" normalizeH="0" baseline="0" noProof="0" dirty="0">
              <a:ln>
                <a:noFill/>
              </a:ln>
              <a:solidFill>
                <a:prstClr val="black"/>
              </a:solidFill>
              <a:effectLst/>
              <a:uLnTx/>
              <a:uFillTx/>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sv-SE" sz="1200" b="0" i="0" u="none" strike="noStrike" kern="1200" cap="none" spc="0" normalizeH="0" baseline="0" noProof="0" dirty="0">
                <a:ln>
                  <a:noFill/>
                </a:ln>
                <a:solidFill>
                  <a:prstClr val="black"/>
                </a:solidFill>
                <a:effectLst/>
                <a:uLnTx/>
                <a:uFillTx/>
                <a:latin typeface="Gadugi" panose="020B0502040204020203" pitchFamily="34" charset="0"/>
                <a:cs typeface="Times New Roman" panose="02020603050405020304" pitchFamily="18" charset="0"/>
              </a:rPr>
              <a:t>Note</a:t>
            </a:r>
          </a:p>
          <a:p>
            <a:pPr eaLnBrk="0" fontAlgn="base" hangingPunct="0">
              <a:spcBef>
                <a:spcPct val="0"/>
              </a:spcBef>
              <a:spcAft>
                <a:spcPct val="0"/>
              </a:spcAft>
            </a:pPr>
            <a:r>
              <a:rPr lang="en-CA" sz="1200" dirty="0">
                <a:solidFill>
                  <a:prstClr val="black"/>
                </a:solidFill>
                <a:latin typeface="Gadugi" panose="020B0502040204020203" pitchFamily="34" charset="0"/>
                <a:cs typeface="Times New Roman" panose="02020603050405020304" pitchFamily="18" charset="0"/>
              </a:rPr>
              <a:t>Even if the Streamer now is connected to your home Wi-Fi network - your phone is still connected to the local access point, the Hotspot, at IP address </a:t>
            </a:r>
            <a:r>
              <a:rPr lang="en-CA" sz="1200" b="1" dirty="0" bmk="">
                <a:latin typeface="Consolas" panose="020B0609020204030204" pitchFamily="49" charset="0"/>
                <a:cs typeface="Times New Roman" panose="02020603050405020304" pitchFamily="18" charset="0"/>
              </a:rPr>
              <a:t>10.0.0.1</a:t>
            </a:r>
            <a:r>
              <a:rPr lang="en-CA" sz="1200" dirty="0">
                <a:solidFill>
                  <a:prstClr val="black"/>
                </a:solidFill>
                <a:latin typeface="Gadugi" panose="020B0502040204020203" pitchFamily="34" charset="0"/>
                <a:cs typeface="Times New Roman" panose="02020603050405020304" pitchFamily="18" charset="0"/>
              </a:rPr>
              <a:t>.</a:t>
            </a:r>
            <a:endParaRPr lang="sv-SE" sz="12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kern="1200" cap="none" spc="0" normalizeH="0" baseline="0" noProof="0" dirty="0">
              <a:ln>
                <a:noFill/>
              </a:ln>
              <a:solidFill>
                <a:prstClr val="black"/>
              </a:solidFill>
              <a:effectLst/>
              <a:uLnTx/>
              <a:uFillTx/>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sv-SE" sz="1200" b="0" i="0" u="none" strike="noStrike" cap="none" normalizeH="0" baseline="0" dirty="0">
              <a:ln>
                <a:noFill/>
              </a:ln>
              <a:solidFill>
                <a:schemeClr val="tx1"/>
              </a:solidFill>
              <a:effectLst/>
              <a:latin typeface="Arial" panose="020B0604020202020204" pitchFamily="34" charset="0"/>
            </a:endParaRPr>
          </a:p>
        </p:txBody>
      </p:sp>
      <p:sp>
        <p:nvSpPr>
          <p:cNvPr id="24" name="textruta 23">
            <a:extLst>
              <a:ext uri="{FF2B5EF4-FFF2-40B4-BE49-F238E27FC236}">
                <a16:creationId xmlns:a16="http://schemas.microsoft.com/office/drawing/2014/main" id="{EA7FAF71-33BB-4D9C-A432-CFADA12715B5}"/>
              </a:ext>
            </a:extLst>
          </p:cNvPr>
          <p:cNvSpPr txBox="1"/>
          <p:nvPr/>
        </p:nvSpPr>
        <p:spPr>
          <a:xfrm>
            <a:off x="964956" y="1570373"/>
            <a:ext cx="3782890" cy="646331"/>
          </a:xfrm>
          <a:prstGeom prst="rect">
            <a:avLst/>
          </a:prstGeom>
          <a:noFill/>
        </p:spPr>
        <p:txBody>
          <a:bodyPr wrap="square">
            <a:spAutoFit/>
          </a:bodyPr>
          <a:lstStyle/>
          <a:p>
            <a:pPr eaLnBrk="0" fontAlgn="base" hangingPunct="0">
              <a:spcBef>
                <a:spcPct val="0"/>
              </a:spcBef>
              <a:spcAft>
                <a:spcPct val="0"/>
              </a:spcAft>
              <a:defRPr/>
            </a:pPr>
            <a:r>
              <a:rPr lang="en-GB" sz="1200" b="1" cap="small" spc="25" dirty="0">
                <a:latin typeface="Corbel" panose="020B0503020204020204" pitchFamily="34" charset="0"/>
              </a:rPr>
              <a:t>Wait until the streamer gets connected…</a:t>
            </a:r>
            <a:endParaRPr lang="en-GB" altLang="sv-SE" sz="1200" b="1" cap="small" spc="25" dirty="0">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rPr>
              <a:t>The connection will take a while and if it fails check the chosen SSID and the password</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Try again.</a:t>
            </a:r>
          </a:p>
        </p:txBody>
      </p:sp>
      <p:grpSp>
        <p:nvGrpSpPr>
          <p:cNvPr id="26" name="Grupp 25">
            <a:extLst>
              <a:ext uri="{FF2B5EF4-FFF2-40B4-BE49-F238E27FC236}">
                <a16:creationId xmlns:a16="http://schemas.microsoft.com/office/drawing/2014/main" id="{72E7BBE9-3AE5-44AA-ACE5-A7835DC15984}"/>
              </a:ext>
            </a:extLst>
          </p:cNvPr>
          <p:cNvGrpSpPr/>
          <p:nvPr/>
        </p:nvGrpSpPr>
        <p:grpSpPr>
          <a:xfrm>
            <a:off x="429621" y="1407623"/>
            <a:ext cx="493552" cy="578933"/>
            <a:chOff x="6607834" y="279744"/>
            <a:chExt cx="493552" cy="578933"/>
          </a:xfrm>
        </p:grpSpPr>
        <p:sp>
          <p:nvSpPr>
            <p:cNvPr id="27" name="Ellips 26">
              <a:extLst>
                <a:ext uri="{FF2B5EF4-FFF2-40B4-BE49-F238E27FC236}">
                  <a16:creationId xmlns:a16="http://schemas.microsoft.com/office/drawing/2014/main" id="{82EAFBAE-71AB-4C97-B4F5-4361320E513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ruta 27">
              <a:extLst>
                <a:ext uri="{FF2B5EF4-FFF2-40B4-BE49-F238E27FC236}">
                  <a16:creationId xmlns:a16="http://schemas.microsoft.com/office/drawing/2014/main" id="{0C94C9E3-B0BE-4932-899E-1E751ECBC6E6}"/>
                </a:ext>
              </a:extLst>
            </p:cNvPr>
            <p:cNvSpPr txBox="1"/>
            <p:nvPr/>
          </p:nvSpPr>
          <p:spPr>
            <a:xfrm>
              <a:off x="6673335" y="279744"/>
              <a:ext cx="33855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7</a:t>
              </a:r>
            </a:p>
          </p:txBody>
        </p:sp>
      </p:grpSp>
      <p:grpSp>
        <p:nvGrpSpPr>
          <p:cNvPr id="32" name="Grupp 31">
            <a:extLst>
              <a:ext uri="{FF2B5EF4-FFF2-40B4-BE49-F238E27FC236}">
                <a16:creationId xmlns:a16="http://schemas.microsoft.com/office/drawing/2014/main" id="{FCE148F1-72C8-4B7F-A172-262393787859}"/>
              </a:ext>
            </a:extLst>
          </p:cNvPr>
          <p:cNvGrpSpPr/>
          <p:nvPr/>
        </p:nvGrpSpPr>
        <p:grpSpPr>
          <a:xfrm>
            <a:off x="417623" y="2966647"/>
            <a:ext cx="493552" cy="523220"/>
            <a:chOff x="6607834" y="341288"/>
            <a:chExt cx="493552" cy="523220"/>
          </a:xfrm>
        </p:grpSpPr>
        <p:sp>
          <p:nvSpPr>
            <p:cNvPr id="33" name="Ellips 32">
              <a:extLst>
                <a:ext uri="{FF2B5EF4-FFF2-40B4-BE49-F238E27FC236}">
                  <a16:creationId xmlns:a16="http://schemas.microsoft.com/office/drawing/2014/main" id="{565BE504-331D-470D-8A26-F35AABF1E1B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extruta 33">
              <a:extLst>
                <a:ext uri="{FF2B5EF4-FFF2-40B4-BE49-F238E27FC236}">
                  <a16:creationId xmlns:a16="http://schemas.microsoft.com/office/drawing/2014/main" id="{A688E2E7-46F2-4D02-B4F7-AE76224A7547}"/>
                </a:ext>
              </a:extLst>
            </p:cNvPr>
            <p:cNvSpPr txBox="1"/>
            <p:nvPr/>
          </p:nvSpPr>
          <p:spPr>
            <a:xfrm>
              <a:off x="6664543" y="341288"/>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8</a:t>
              </a:r>
            </a:p>
          </p:txBody>
        </p:sp>
      </p:grpSp>
      <p:sp>
        <p:nvSpPr>
          <p:cNvPr id="49" name="textruta 48">
            <a:extLst>
              <a:ext uri="{FF2B5EF4-FFF2-40B4-BE49-F238E27FC236}">
                <a16:creationId xmlns:a16="http://schemas.microsoft.com/office/drawing/2014/main" id="{166B39D5-CB8F-4DCD-A6EE-803C536AF827}"/>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effectLst/>
                <a:uLnTx/>
                <a:uFillTx/>
                <a:latin typeface="Consolas" panose="020B0609020204030204" pitchFamily="49" charset="0"/>
                <a:ea typeface="+mn-ea"/>
                <a:cs typeface="+mn-cs"/>
              </a:rPr>
              <a:t>[4 </a:t>
            </a:r>
            <a:r>
              <a:rPr kumimoji="0" lang="sv-SE" sz="4400" b="0" i="0" u="none" strike="noStrike" kern="1200" cap="none" spc="0" normalizeH="0" baseline="0" noProof="0" dirty="0" err="1">
                <a:ln>
                  <a:noFill/>
                </a:ln>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BA9A6ED8-8C1E-42B2-A470-E4C11CBE1ED3}"/>
              </a:ext>
            </a:extLst>
          </p:cNvPr>
          <p:cNvSpPr>
            <a:spLocks noGrp="1"/>
          </p:cNvSpPr>
          <p:nvPr>
            <p:ph type="title"/>
          </p:nvPr>
        </p:nvSpPr>
        <p:spPr/>
        <p:txBody>
          <a:bodyPr/>
          <a:lstStyle/>
          <a:p>
            <a:r>
              <a:rPr lang="sv-SE" dirty="0"/>
              <a:t>Connect to Wi-Fi</a:t>
            </a:r>
            <a:endParaRPr lang="sv-SE" dirty="0">
              <a:solidFill>
                <a:schemeClr val="bg1"/>
              </a:solidFill>
            </a:endParaRPr>
          </a:p>
        </p:txBody>
      </p:sp>
      <p:grpSp>
        <p:nvGrpSpPr>
          <p:cNvPr id="45" name="Grupp 44">
            <a:extLst>
              <a:ext uri="{FF2B5EF4-FFF2-40B4-BE49-F238E27FC236}">
                <a16:creationId xmlns:a16="http://schemas.microsoft.com/office/drawing/2014/main" id="{39038069-A2B1-4011-B964-7BC1E4522378}"/>
              </a:ext>
            </a:extLst>
          </p:cNvPr>
          <p:cNvGrpSpPr/>
          <p:nvPr/>
        </p:nvGrpSpPr>
        <p:grpSpPr>
          <a:xfrm>
            <a:off x="9432056" y="1345644"/>
            <a:ext cx="493552" cy="523220"/>
            <a:chOff x="6607834" y="341288"/>
            <a:chExt cx="493552" cy="523220"/>
          </a:xfrm>
        </p:grpSpPr>
        <p:sp>
          <p:nvSpPr>
            <p:cNvPr id="46" name="Ellips 45">
              <a:extLst>
                <a:ext uri="{FF2B5EF4-FFF2-40B4-BE49-F238E27FC236}">
                  <a16:creationId xmlns:a16="http://schemas.microsoft.com/office/drawing/2014/main" id="{A3006C4B-8D88-4FA8-9712-8F4360F3F8FF}"/>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textruta 46">
              <a:extLst>
                <a:ext uri="{FF2B5EF4-FFF2-40B4-BE49-F238E27FC236}">
                  <a16:creationId xmlns:a16="http://schemas.microsoft.com/office/drawing/2014/main" id="{3D6E4662-1E47-4DCB-B374-4A4F1623A259}"/>
                </a:ext>
              </a:extLst>
            </p:cNvPr>
            <p:cNvSpPr txBox="1"/>
            <p:nvPr/>
          </p:nvSpPr>
          <p:spPr>
            <a:xfrm>
              <a:off x="6664543" y="341288"/>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8</a:t>
              </a:r>
            </a:p>
          </p:txBody>
        </p:sp>
      </p:grpSp>
      <p:grpSp>
        <p:nvGrpSpPr>
          <p:cNvPr id="10" name="Grupp 9">
            <a:extLst>
              <a:ext uri="{FF2B5EF4-FFF2-40B4-BE49-F238E27FC236}">
                <a16:creationId xmlns:a16="http://schemas.microsoft.com/office/drawing/2014/main" id="{44C80549-BC23-2041-F8CA-EC45280B9C6E}"/>
              </a:ext>
            </a:extLst>
          </p:cNvPr>
          <p:cNvGrpSpPr/>
          <p:nvPr/>
        </p:nvGrpSpPr>
        <p:grpSpPr>
          <a:xfrm>
            <a:off x="5504523" y="1027906"/>
            <a:ext cx="1325260" cy="1095554"/>
            <a:chOff x="5190229" y="2613805"/>
            <a:chExt cx="1325260" cy="1095554"/>
          </a:xfrm>
        </p:grpSpPr>
        <p:sp>
          <p:nvSpPr>
            <p:cNvPr id="11" name="Ellips 10">
              <a:extLst>
                <a:ext uri="{FF2B5EF4-FFF2-40B4-BE49-F238E27FC236}">
                  <a16:creationId xmlns:a16="http://schemas.microsoft.com/office/drawing/2014/main" id="{D54F2940-9C18-70AA-B9C9-87376959976D}"/>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 name="textruta 11">
              <a:extLst>
                <a:ext uri="{FF2B5EF4-FFF2-40B4-BE49-F238E27FC236}">
                  <a16:creationId xmlns:a16="http://schemas.microsoft.com/office/drawing/2014/main" id="{B17FE628-CD3B-6A94-9A02-A1F965C7EA86}"/>
                </a:ext>
              </a:extLst>
            </p:cNvPr>
            <p:cNvSpPr txBox="1"/>
            <p:nvPr/>
          </p:nvSpPr>
          <p:spPr>
            <a:xfrm>
              <a:off x="5190229" y="2851356"/>
              <a:ext cx="1325260" cy="646331"/>
            </a:xfrm>
            <a:prstGeom prst="rect">
              <a:avLst/>
            </a:prstGeom>
            <a:noFill/>
          </p:spPr>
          <p:txBody>
            <a:bodyPr wrap="square" rtlCol="0">
              <a:spAutoFit/>
            </a:bodyPr>
            <a:lstStyle/>
            <a:p>
              <a:pPr algn="ctr"/>
              <a:r>
                <a:rPr lang="sv-SE" b="1" dirty="0" err="1">
                  <a:solidFill>
                    <a:schemeClr val="bg1">
                      <a:lumMod val="95000"/>
                    </a:schemeClr>
                  </a:solidFill>
                  <a:latin typeface="Consolas" panose="020B0609020204030204" pitchFamily="49" charset="0"/>
                </a:rPr>
                <a:t>Network</a:t>
              </a:r>
              <a:r>
                <a:rPr lang="sv-SE" b="1" dirty="0">
                  <a:solidFill>
                    <a:schemeClr val="bg1">
                      <a:lumMod val="95000"/>
                    </a:schemeClr>
                  </a:solidFill>
                </a:rPr>
                <a:t> </a:t>
              </a:r>
            </a:p>
            <a:p>
              <a:pPr algn="ctr"/>
              <a:r>
                <a:rPr lang="sv-SE" b="1" dirty="0">
                  <a:solidFill>
                    <a:schemeClr val="bg1">
                      <a:lumMod val="95000"/>
                    </a:schemeClr>
                  </a:solidFill>
                </a:rPr>
                <a:t>Page</a:t>
              </a:r>
            </a:p>
          </p:txBody>
        </p:sp>
      </p:grpSp>
      <p:cxnSp>
        <p:nvCxnSpPr>
          <p:cNvPr id="13" name="Rak pilkoppling 12">
            <a:extLst>
              <a:ext uri="{FF2B5EF4-FFF2-40B4-BE49-F238E27FC236}">
                <a16:creationId xmlns:a16="http://schemas.microsoft.com/office/drawing/2014/main" id="{14B17B28-31B7-9E9A-DD36-6B6D92A8280B}"/>
              </a:ext>
            </a:extLst>
          </p:cNvPr>
          <p:cNvCxnSpPr>
            <a:cxnSpLocks/>
          </p:cNvCxnSpPr>
          <p:nvPr/>
        </p:nvCxnSpPr>
        <p:spPr>
          <a:xfrm flipV="1">
            <a:off x="4252823" y="2216704"/>
            <a:ext cx="2510286" cy="1992987"/>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1145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A09ABAE4-7899-17E0-1893-750ED028796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07848" y="102299"/>
            <a:ext cx="3155894" cy="6858000"/>
          </a:xfrm>
          <a:prstGeom prst="rect">
            <a:avLst/>
          </a:prstGeom>
        </p:spPr>
      </p:pic>
      <p:sp>
        <p:nvSpPr>
          <p:cNvPr id="4" name="textruta 3">
            <a:extLst>
              <a:ext uri="{FF2B5EF4-FFF2-40B4-BE49-F238E27FC236}">
                <a16:creationId xmlns:a16="http://schemas.microsoft.com/office/drawing/2014/main" id="{B7255653-837C-4E5E-898A-77800CB81CC8}"/>
              </a:ext>
            </a:extLst>
          </p:cNvPr>
          <p:cNvSpPr txBox="1"/>
          <p:nvPr/>
        </p:nvSpPr>
        <p:spPr>
          <a:xfrm>
            <a:off x="964956" y="1426517"/>
            <a:ext cx="3782890" cy="1384995"/>
          </a:xfrm>
          <a:prstGeom prst="rect">
            <a:avLst/>
          </a:prstGeom>
          <a:noFill/>
        </p:spPr>
        <p:txBody>
          <a:bodyPr wrap="square">
            <a:spAutoFit/>
          </a:bodyPr>
          <a:lstStyle/>
          <a:p>
            <a:r>
              <a:rPr lang="sv-SE" sz="1200" b="1" cap="small" spc="25" dirty="0">
                <a:effectLst/>
                <a:latin typeface="Corbel" panose="020B0503020204020204" pitchFamily="34" charset="0"/>
              </a:rPr>
              <a:t>The </a:t>
            </a:r>
            <a:r>
              <a:rPr lang="sv-SE" sz="1200" b="1" cap="small" spc="25" dirty="0" err="1">
                <a:effectLst/>
                <a:latin typeface="Corbel" panose="020B0503020204020204" pitchFamily="34" charset="0"/>
              </a:rPr>
              <a:t>phone</a:t>
            </a:r>
            <a:r>
              <a:rPr lang="sv-SE" sz="1200" b="1" cap="small" spc="25" dirty="0">
                <a:effectLst/>
                <a:latin typeface="Corbel" panose="020B0503020204020204" pitchFamily="34" charset="0"/>
              </a:rPr>
              <a:t> is still </a:t>
            </a:r>
            <a:r>
              <a:rPr lang="sv-SE" sz="1200" b="1" cap="small" spc="25" dirty="0" err="1">
                <a:effectLst/>
                <a:latin typeface="Corbel" panose="020B0503020204020204" pitchFamily="34" charset="0"/>
              </a:rPr>
              <a:t>connected</a:t>
            </a:r>
            <a:r>
              <a:rPr lang="sv-SE" sz="1200" b="1" cap="small" spc="25" dirty="0">
                <a:effectLst/>
                <a:latin typeface="Corbel" panose="020B0503020204020204" pitchFamily="34" charset="0"/>
              </a:rPr>
              <a:t> to the ”10.0.0.1” page</a:t>
            </a:r>
            <a:endPar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When the streamer gets connected to your home network your phone is </a:t>
            </a:r>
            <a:r>
              <a:rPr kumimoji="0" lang="en-GB" altLang="sv-SE" sz="1200" b="0" i="0"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connected</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to </a:t>
            </a: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rPr>
              <a:t>the Hotspot (the streamer’s own Wi-Fi network) at this moment </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and you are still looking at the </a:t>
            </a:r>
            <a:r>
              <a:rPr kumimoji="0" lang="en-GB" altLang="sv-SE" sz="1200" b="1" i="0" u="none" strike="noStrike" kern="1200" cap="none" spc="0" normalizeH="0" baseline="0" noProof="0" dirty="0">
                <a:ln>
                  <a:noFill/>
                </a:ln>
                <a:solidFill>
                  <a:prstClr val="black"/>
                </a:solidFill>
                <a:effectLst/>
                <a:uLnTx/>
                <a:uFillTx/>
                <a:latin typeface="Consolas" panose="020B0609020204030204" pitchFamily="49" charset="0"/>
                <a:ea typeface="Times New Roman" panose="02020603050405020304" pitchFamily="18" charset="0"/>
                <a:cs typeface="Times New Roman" panose="02020603050405020304" pitchFamily="18" charset="0"/>
              </a:rPr>
              <a:t>10.0.0.1 </a:t>
            </a:r>
            <a:r>
              <a:rPr kumimoji="0" lang="en-GB" altLang="sv-SE" sz="1200" i="0" u="none" strike="noStrike" kern="1200" cap="none" spc="0" normalizeH="0" baseline="0" noProof="0" dirty="0">
                <a:ln>
                  <a:noFill/>
                </a:ln>
                <a:solidFill>
                  <a:prstClr val="black"/>
                </a:solidFill>
                <a:effectLst/>
                <a:uLnTx/>
                <a:uFillTx/>
                <a:latin typeface="Consolas" panose="020B0609020204030204" pitchFamily="49" charset="0"/>
                <a:ea typeface="Times New Roman" panose="02020603050405020304" pitchFamily="18" charset="0"/>
                <a:cs typeface="Times New Roman" panose="02020603050405020304" pitchFamily="18" charset="0"/>
              </a:rPr>
              <a:t>page</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Now there are actually two Wi-Fi connections: your home network and the Hotspot.</a:t>
            </a:r>
          </a:p>
        </p:txBody>
      </p:sp>
      <p:grpSp>
        <p:nvGrpSpPr>
          <p:cNvPr id="8" name="Grupp 7">
            <a:extLst>
              <a:ext uri="{FF2B5EF4-FFF2-40B4-BE49-F238E27FC236}">
                <a16:creationId xmlns:a16="http://schemas.microsoft.com/office/drawing/2014/main" id="{14B372DA-9B2F-4546-8CA9-82487696BACF}"/>
              </a:ext>
            </a:extLst>
          </p:cNvPr>
          <p:cNvGrpSpPr/>
          <p:nvPr/>
        </p:nvGrpSpPr>
        <p:grpSpPr>
          <a:xfrm>
            <a:off x="433653" y="1294358"/>
            <a:ext cx="493552" cy="587725"/>
            <a:chOff x="6607834" y="270952"/>
            <a:chExt cx="493552" cy="587725"/>
          </a:xfrm>
        </p:grpSpPr>
        <p:sp>
          <p:nvSpPr>
            <p:cNvPr id="9" name="Ellips 8">
              <a:extLst>
                <a:ext uri="{FF2B5EF4-FFF2-40B4-BE49-F238E27FC236}">
                  <a16:creationId xmlns:a16="http://schemas.microsoft.com/office/drawing/2014/main" id="{C412EB33-95B6-4432-9BCA-36133A63800E}"/>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a:extLst>
                <a:ext uri="{FF2B5EF4-FFF2-40B4-BE49-F238E27FC236}">
                  <a16:creationId xmlns:a16="http://schemas.microsoft.com/office/drawing/2014/main" id="{08067C09-306D-4ECF-9AA6-6985FEB630FA}"/>
                </a:ext>
              </a:extLst>
            </p:cNvPr>
            <p:cNvSpPr txBox="1"/>
            <p:nvPr/>
          </p:nvSpPr>
          <p:spPr>
            <a:xfrm>
              <a:off x="6681629" y="270952"/>
              <a:ext cx="37221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9</a:t>
              </a:r>
            </a:p>
          </p:txBody>
        </p:sp>
      </p:grpSp>
      <p:sp>
        <p:nvSpPr>
          <p:cNvPr id="14" name="Rectangle 6">
            <a:extLst>
              <a:ext uri="{FF2B5EF4-FFF2-40B4-BE49-F238E27FC236}">
                <a16:creationId xmlns:a16="http://schemas.microsoft.com/office/drawing/2014/main" id="{C8605880-C406-4647-88DA-5CEF79BF17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3577" tIns="126960" rIns="91440" bIns="45720" numCol="1" anchor="ctr" anchorCtr="0" compatLnSpc="1">
            <a:prstTxWarp prst="textNoShape">
              <a:avLst/>
            </a:prstTxWarp>
            <a:spAutoFit/>
          </a:bodyPr>
          <a:lstStyle/>
          <a:p>
            <a:endParaRPr lang="sv-SE"/>
          </a:p>
        </p:txBody>
      </p:sp>
      <p:sp>
        <p:nvSpPr>
          <p:cNvPr id="24" name="textruta 23">
            <a:extLst>
              <a:ext uri="{FF2B5EF4-FFF2-40B4-BE49-F238E27FC236}">
                <a16:creationId xmlns:a16="http://schemas.microsoft.com/office/drawing/2014/main" id="{EA7FAF71-33BB-4D9C-A432-CFADA12715B5}"/>
              </a:ext>
            </a:extLst>
          </p:cNvPr>
          <p:cNvSpPr txBox="1"/>
          <p:nvPr/>
        </p:nvSpPr>
        <p:spPr>
          <a:xfrm>
            <a:off x="964956" y="3218027"/>
            <a:ext cx="3782890" cy="2492990"/>
          </a:xfrm>
          <a:prstGeom prst="rect">
            <a:avLst/>
          </a:prstGeom>
          <a:noFill/>
        </p:spPr>
        <p:txBody>
          <a:bodyPr wrap="square">
            <a:spAutoFit/>
          </a:bodyPr>
          <a:lstStyle/>
          <a:p>
            <a:pPr eaLnBrk="0" fontAlgn="base" hangingPunct="0">
              <a:spcBef>
                <a:spcPct val="0"/>
              </a:spcBef>
              <a:spcAft>
                <a:spcPct val="0"/>
              </a:spcAft>
              <a:defRPr/>
            </a:pPr>
            <a:r>
              <a:rPr lang="en-GB" sz="1200" b="1" cap="small" spc="25" dirty="0">
                <a:latin typeface="Corbel" panose="020B0503020204020204" pitchFamily="34" charset="0"/>
              </a:rPr>
              <a:t>Remember to reconnect your phone</a:t>
            </a:r>
          </a:p>
          <a:p>
            <a:pPr eaLnBrk="0" fontAlgn="base" hangingPunct="0">
              <a:spcBef>
                <a:spcPct val="0"/>
              </a:spcBef>
              <a:spcAft>
                <a:spcPct val="0"/>
              </a:spcAft>
              <a:defRPr/>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Restart your smart phone and then connect again to your home Wi-Fi network. Done!</a:t>
            </a:r>
          </a:p>
          <a:p>
            <a:pPr eaLnBrk="0" fontAlgn="base" hangingPunct="0">
              <a:spcBef>
                <a:spcPct val="0"/>
              </a:spcBef>
              <a:spcAft>
                <a:spcPct val="0"/>
              </a:spcAft>
              <a:defRPr/>
            </a:pPr>
            <a:endParaRPr lang="en-GB" altLang="sv-SE" sz="1200" dirty="0">
              <a:latin typeface="Gadugi" panose="020B0502040204020203"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defRPr/>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It is also important to restart the streamer. </a:t>
            </a:r>
            <a:r>
              <a:rPr lang="en-CA" sz="1200" dirty="0">
                <a:latin typeface="Gadugi" panose="020B0502040204020203" pitchFamily="34" charset="0"/>
                <a:cs typeface="Times New Roman" panose="02020603050405020304" pitchFamily="18" charset="0"/>
              </a:rPr>
              <a:t>In this way it is easier for the network router to detect the changes.</a:t>
            </a:r>
            <a:r>
              <a:rPr lang="sv-SE" sz="1200" dirty="0">
                <a:latin typeface="Gadugi" panose="020B0502040204020203" pitchFamily="34" charset="0"/>
                <a:cs typeface="Times New Roman" panose="02020603050405020304" pitchFamily="18" charset="0"/>
              </a:rPr>
              <a:t> </a:t>
            </a:r>
            <a:endPar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defRPr/>
            </a:pPr>
            <a:endParaRPr lang="en-GB" altLang="sv-SE" sz="1200" dirty="0">
              <a:latin typeface="Gadugi" panose="020B0502040204020203"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defRPr/>
            </a:pPr>
            <a:endParaRPr lang="en-GB" altLang="sv-SE" sz="1200" dirty="0">
              <a:latin typeface="Gadugi" panose="020B0502040204020203"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defRPr/>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After the restarts you can stream music to the streamer from your phone over Wi-Fi. Read more </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hlinkClick r:id="rId4" action="ppaction://hlinksldjump"/>
              </a:rPr>
              <a:t>here</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t>
            </a:r>
          </a:p>
          <a:p>
            <a:pPr eaLnBrk="0" fontAlgn="base" hangingPunct="0">
              <a:spcBef>
                <a:spcPct val="0"/>
              </a:spcBef>
              <a:spcAft>
                <a:spcPct val="0"/>
              </a:spcAft>
              <a:defRPr/>
            </a:pPr>
            <a:endParaRPr lang="en-GB" altLang="sv-SE" sz="1200" spc="25" dirty="0">
              <a:latin typeface="Gadugi" panose="020B0502040204020203" pitchFamily="34" charset="0"/>
              <a:cs typeface="Times New Roman" panose="02020603050405020304" pitchFamily="18" charset="0"/>
            </a:endParaRPr>
          </a:p>
        </p:txBody>
      </p:sp>
      <p:grpSp>
        <p:nvGrpSpPr>
          <p:cNvPr id="26" name="Grupp 25">
            <a:extLst>
              <a:ext uri="{FF2B5EF4-FFF2-40B4-BE49-F238E27FC236}">
                <a16:creationId xmlns:a16="http://schemas.microsoft.com/office/drawing/2014/main" id="{72E7BBE9-3AE5-44AA-ACE5-A7835DC15984}"/>
              </a:ext>
            </a:extLst>
          </p:cNvPr>
          <p:cNvGrpSpPr/>
          <p:nvPr/>
        </p:nvGrpSpPr>
        <p:grpSpPr>
          <a:xfrm>
            <a:off x="429621" y="3270929"/>
            <a:ext cx="493552" cy="523220"/>
            <a:chOff x="6607834" y="348752"/>
            <a:chExt cx="493552" cy="523220"/>
          </a:xfrm>
        </p:grpSpPr>
        <p:sp>
          <p:nvSpPr>
            <p:cNvPr id="27" name="Ellips 26">
              <a:extLst>
                <a:ext uri="{FF2B5EF4-FFF2-40B4-BE49-F238E27FC236}">
                  <a16:creationId xmlns:a16="http://schemas.microsoft.com/office/drawing/2014/main" id="{82EAFBAE-71AB-4C97-B4F5-4361320E513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ruta 27">
              <a:extLst>
                <a:ext uri="{FF2B5EF4-FFF2-40B4-BE49-F238E27FC236}">
                  <a16:creationId xmlns:a16="http://schemas.microsoft.com/office/drawing/2014/main" id="{0C94C9E3-B0BE-4932-899E-1E751ECBC6E6}"/>
                </a:ext>
              </a:extLst>
            </p:cNvPr>
            <p:cNvSpPr txBox="1"/>
            <p:nvPr/>
          </p:nvSpPr>
          <p:spPr>
            <a:xfrm>
              <a:off x="6716465" y="348752"/>
              <a:ext cx="27924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a:t>
              </a:r>
            </a:p>
          </p:txBody>
        </p:sp>
      </p:grpSp>
      <p:sp>
        <p:nvSpPr>
          <p:cNvPr id="49" name="textruta 48">
            <a:extLst>
              <a:ext uri="{FF2B5EF4-FFF2-40B4-BE49-F238E27FC236}">
                <a16:creationId xmlns:a16="http://schemas.microsoft.com/office/drawing/2014/main" id="{166B39D5-CB8F-4DCD-A6EE-803C536AF827}"/>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effectLst/>
                <a:uLnTx/>
                <a:uFillTx/>
                <a:latin typeface="Consolas" panose="020B0609020204030204" pitchFamily="49" charset="0"/>
                <a:ea typeface="+mn-ea"/>
                <a:cs typeface="+mn-cs"/>
              </a:rPr>
              <a:t>[5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BA9A6ED8-8C1E-42B2-A470-E4C11CBE1ED3}"/>
              </a:ext>
            </a:extLst>
          </p:cNvPr>
          <p:cNvSpPr>
            <a:spLocks noGrp="1"/>
          </p:cNvSpPr>
          <p:nvPr>
            <p:ph type="title"/>
          </p:nvPr>
        </p:nvSpPr>
        <p:spPr/>
        <p:txBody>
          <a:bodyPr/>
          <a:lstStyle/>
          <a:p>
            <a:r>
              <a:rPr lang="sv-SE" dirty="0"/>
              <a:t>Connect to Wi-Fi</a:t>
            </a:r>
            <a:endParaRPr lang="sv-SE" dirty="0">
              <a:solidFill>
                <a:schemeClr val="bg1"/>
              </a:solidFill>
            </a:endParaRPr>
          </a:p>
        </p:txBody>
      </p:sp>
      <p:grpSp>
        <p:nvGrpSpPr>
          <p:cNvPr id="3" name="Grupp 2">
            <a:extLst>
              <a:ext uri="{FF2B5EF4-FFF2-40B4-BE49-F238E27FC236}">
                <a16:creationId xmlns:a16="http://schemas.microsoft.com/office/drawing/2014/main" id="{0D8A97AB-B4EF-8F26-EA37-674240030101}"/>
              </a:ext>
            </a:extLst>
          </p:cNvPr>
          <p:cNvGrpSpPr/>
          <p:nvPr/>
        </p:nvGrpSpPr>
        <p:grpSpPr>
          <a:xfrm>
            <a:off x="9316966" y="1898421"/>
            <a:ext cx="493552" cy="587725"/>
            <a:chOff x="6607834" y="270952"/>
            <a:chExt cx="493552" cy="587725"/>
          </a:xfrm>
        </p:grpSpPr>
        <p:sp>
          <p:nvSpPr>
            <p:cNvPr id="5" name="Ellips 4">
              <a:extLst>
                <a:ext uri="{FF2B5EF4-FFF2-40B4-BE49-F238E27FC236}">
                  <a16:creationId xmlns:a16="http://schemas.microsoft.com/office/drawing/2014/main" id="{8FF58A44-A155-BEAE-53D6-38212C7F9210}"/>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textruta 5">
              <a:extLst>
                <a:ext uri="{FF2B5EF4-FFF2-40B4-BE49-F238E27FC236}">
                  <a16:creationId xmlns:a16="http://schemas.microsoft.com/office/drawing/2014/main" id="{D1F68C3B-E08A-410F-CFB3-DDCCB6E04E77}"/>
                </a:ext>
              </a:extLst>
            </p:cNvPr>
            <p:cNvSpPr txBox="1"/>
            <p:nvPr/>
          </p:nvSpPr>
          <p:spPr>
            <a:xfrm>
              <a:off x="6681629" y="270952"/>
              <a:ext cx="37221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9</a:t>
              </a:r>
            </a:p>
          </p:txBody>
        </p:sp>
      </p:grpSp>
      <p:grpSp>
        <p:nvGrpSpPr>
          <p:cNvPr id="16" name="Grupp 15">
            <a:extLst>
              <a:ext uri="{FF2B5EF4-FFF2-40B4-BE49-F238E27FC236}">
                <a16:creationId xmlns:a16="http://schemas.microsoft.com/office/drawing/2014/main" id="{39BB9722-4207-EF14-4345-8BA7BC0FD2D9}"/>
              </a:ext>
            </a:extLst>
          </p:cNvPr>
          <p:cNvGrpSpPr/>
          <p:nvPr/>
        </p:nvGrpSpPr>
        <p:grpSpPr>
          <a:xfrm>
            <a:off x="5504523" y="1027906"/>
            <a:ext cx="1325260" cy="1095554"/>
            <a:chOff x="5190229" y="2613805"/>
            <a:chExt cx="1325260" cy="1095554"/>
          </a:xfrm>
        </p:grpSpPr>
        <p:sp>
          <p:nvSpPr>
            <p:cNvPr id="17" name="Ellips 16">
              <a:extLst>
                <a:ext uri="{FF2B5EF4-FFF2-40B4-BE49-F238E27FC236}">
                  <a16:creationId xmlns:a16="http://schemas.microsoft.com/office/drawing/2014/main" id="{565E0496-D6F6-F47D-21C4-05CDEDB6053A}"/>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8" name="textruta 17">
              <a:extLst>
                <a:ext uri="{FF2B5EF4-FFF2-40B4-BE49-F238E27FC236}">
                  <a16:creationId xmlns:a16="http://schemas.microsoft.com/office/drawing/2014/main" id="{CAEE5D0A-52EC-A2F0-1B2C-BE5FD36B34A2}"/>
                </a:ext>
              </a:extLst>
            </p:cNvPr>
            <p:cNvSpPr txBox="1"/>
            <p:nvPr/>
          </p:nvSpPr>
          <p:spPr>
            <a:xfrm>
              <a:off x="5190229" y="2851356"/>
              <a:ext cx="1325260" cy="646331"/>
            </a:xfrm>
            <a:prstGeom prst="rect">
              <a:avLst/>
            </a:prstGeom>
            <a:noFill/>
          </p:spPr>
          <p:txBody>
            <a:bodyPr wrap="square" rtlCol="0">
              <a:spAutoFit/>
            </a:bodyPr>
            <a:lstStyle/>
            <a:p>
              <a:pPr algn="ctr"/>
              <a:r>
                <a:rPr lang="sv-SE" b="1" dirty="0" err="1">
                  <a:solidFill>
                    <a:schemeClr val="bg1">
                      <a:lumMod val="95000"/>
                    </a:schemeClr>
                  </a:solidFill>
                  <a:latin typeface="Consolas" panose="020B0609020204030204" pitchFamily="49" charset="0"/>
                </a:rPr>
                <a:t>Network</a:t>
              </a:r>
              <a:r>
                <a:rPr lang="sv-SE" b="1" dirty="0">
                  <a:solidFill>
                    <a:schemeClr val="bg1">
                      <a:lumMod val="95000"/>
                    </a:schemeClr>
                  </a:solidFill>
                </a:rPr>
                <a:t> </a:t>
              </a:r>
            </a:p>
            <a:p>
              <a:pPr algn="ctr"/>
              <a:r>
                <a:rPr lang="sv-SE" b="1" dirty="0">
                  <a:solidFill>
                    <a:schemeClr val="bg1">
                      <a:lumMod val="95000"/>
                    </a:schemeClr>
                  </a:solidFill>
                </a:rPr>
                <a:t>Page</a:t>
              </a:r>
            </a:p>
          </p:txBody>
        </p:sp>
      </p:grpSp>
    </p:spTree>
    <p:extLst>
      <p:ext uri="{BB962C8B-B14F-4D97-AF65-F5344CB8AC3E}">
        <p14:creationId xmlns:p14="http://schemas.microsoft.com/office/powerpoint/2010/main" val="136104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5FE22A60-526F-61E6-9E21-E9D5A0F243A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746887" y="102369"/>
            <a:ext cx="3715268" cy="6392167"/>
          </a:xfrm>
          <a:prstGeom prst="rect">
            <a:avLst/>
          </a:prstGeom>
        </p:spPr>
      </p:pic>
      <p:sp>
        <p:nvSpPr>
          <p:cNvPr id="2" name="Rubrik 1">
            <a:extLst>
              <a:ext uri="{FF2B5EF4-FFF2-40B4-BE49-F238E27FC236}">
                <a16:creationId xmlns:a16="http://schemas.microsoft.com/office/drawing/2014/main" id="{C2FC0314-94E7-4616-82C8-50526DFF2949}"/>
              </a:ext>
            </a:extLst>
          </p:cNvPr>
          <p:cNvSpPr>
            <a:spLocks noGrp="1"/>
          </p:cNvSpPr>
          <p:nvPr>
            <p:ph type="title"/>
          </p:nvPr>
        </p:nvSpPr>
        <p:spPr/>
        <p:txBody>
          <a:bodyPr/>
          <a:lstStyle/>
          <a:p>
            <a:r>
              <a:rPr lang="sv-SE" dirty="0"/>
              <a:t>Connect to Wi-Fi </a:t>
            </a:r>
            <a:r>
              <a:rPr lang="sv-SE" dirty="0" err="1"/>
              <a:t>with</a:t>
            </a:r>
            <a:r>
              <a:rPr lang="sv-SE" dirty="0"/>
              <a:t> a</a:t>
            </a:r>
            <a:r>
              <a:rPr lang="sv-SE" dirty="0">
                <a:solidFill>
                  <a:schemeClr val="bg1"/>
                </a:solidFill>
              </a:rPr>
              <a:t> </a:t>
            </a:r>
            <a:r>
              <a:rPr lang="sv-SE" dirty="0"/>
              <a:t>L</a:t>
            </a:r>
            <a:r>
              <a:rPr lang="sv-SE" dirty="0">
                <a:solidFill>
                  <a:schemeClr val="bg1"/>
                </a:solidFill>
              </a:rPr>
              <a:t>AN </a:t>
            </a:r>
            <a:r>
              <a:rPr lang="sv-SE" dirty="0" err="1">
                <a:solidFill>
                  <a:schemeClr val="bg1"/>
                </a:solidFill>
              </a:rPr>
              <a:t>cable</a:t>
            </a:r>
            <a:endParaRPr lang="sv-SE" dirty="0">
              <a:solidFill>
                <a:schemeClr val="bg1"/>
              </a:solidFill>
            </a:endParaRPr>
          </a:p>
        </p:txBody>
      </p:sp>
      <p:sp>
        <p:nvSpPr>
          <p:cNvPr id="3" name="textruta 2">
            <a:extLst>
              <a:ext uri="{FF2B5EF4-FFF2-40B4-BE49-F238E27FC236}">
                <a16:creationId xmlns:a16="http://schemas.microsoft.com/office/drawing/2014/main" id="{9AFF09F6-E9E4-4A24-BFF2-869F018A18A4}"/>
              </a:ext>
            </a:extLst>
          </p:cNvPr>
          <p:cNvSpPr txBox="1"/>
          <p:nvPr/>
        </p:nvSpPr>
        <p:spPr>
          <a:xfrm>
            <a:off x="881329" y="1196264"/>
            <a:ext cx="3923581" cy="5689378"/>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It </a:t>
            </a:r>
            <a:r>
              <a:rPr lang="sv-SE" sz="1200" b="1" cap="small" spc="25" dirty="0" err="1">
                <a:effectLst/>
                <a:latin typeface="Corbel" panose="020B0503020204020204" pitchFamily="34" charset="0"/>
              </a:rPr>
              <a:t>can</a:t>
            </a:r>
            <a:r>
              <a:rPr lang="sv-SE" sz="1200" b="1" cap="small" spc="25" dirty="0">
                <a:effectLst/>
                <a:latin typeface="Corbel" panose="020B0503020204020204" pitchFamily="34" charset="0"/>
              </a:rPr>
              <a:t> be a </a:t>
            </a:r>
            <a:r>
              <a:rPr lang="sv-SE" sz="1200" b="1" cap="small" spc="25" dirty="0" err="1">
                <a:effectLst/>
                <a:latin typeface="Corbel" panose="020B0503020204020204" pitchFamily="34" charset="0"/>
              </a:rPr>
              <a:t>little</a:t>
            </a:r>
            <a:r>
              <a:rPr lang="sv-SE" sz="1200" b="1" cap="small" spc="25" dirty="0">
                <a:effectLst/>
                <a:latin typeface="Corbel" panose="020B0503020204020204" pitchFamily="34" charset="0"/>
              </a:rPr>
              <a:t> bit </a:t>
            </a:r>
            <a:r>
              <a:rPr lang="sv-SE" sz="1200" b="1" cap="small" spc="25" dirty="0" err="1">
                <a:effectLst/>
                <a:latin typeface="Corbel" panose="020B0503020204020204" pitchFamily="34" charset="0"/>
              </a:rPr>
              <a:t>difficult</a:t>
            </a:r>
            <a:r>
              <a:rPr lang="sv-SE" sz="1200" b="1" cap="small" spc="25" dirty="0">
                <a:effectLst/>
                <a:latin typeface="Corbel" panose="020B0503020204020204" pitchFamily="34" charset="0"/>
              </a:rPr>
              <a:t> to </a:t>
            </a:r>
            <a:r>
              <a:rPr lang="sv-SE" sz="1200" b="1" cap="small" spc="25" dirty="0" err="1">
                <a:effectLst/>
                <a:latin typeface="Corbel" panose="020B0503020204020204" pitchFamily="34" charset="0"/>
              </a:rPr>
              <a:t>connect</a:t>
            </a:r>
            <a:r>
              <a:rPr lang="sv-SE" sz="1200" b="1" cap="small" spc="25" dirty="0">
                <a:effectLst/>
                <a:latin typeface="Corbel" panose="020B0503020204020204" pitchFamily="34" charset="0"/>
              </a:rPr>
              <a:t> via 10.0.0.1</a:t>
            </a: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Connecting first to the local Wi-Fi network of the streamer and then reconnect to your home work might be confusing. </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There is another way that works too…</a:t>
            </a:r>
          </a:p>
          <a:p>
            <a:pPr>
              <a:lnSpc>
                <a:spcPct val="115000"/>
              </a:lnSpc>
            </a:pPr>
            <a:r>
              <a:rPr lang="en-GB" sz="1200" b="1" cap="small" spc="25" dirty="0">
                <a:latin typeface="Corbel" panose="020B0503020204020204" pitchFamily="34" charset="0"/>
              </a:rPr>
              <a:t>Attach a LAN cable</a:t>
            </a:r>
          </a:p>
          <a:p>
            <a:pPr>
              <a:lnSpc>
                <a:spcPct val="115000"/>
              </a:lnSpc>
              <a:spcAft>
                <a:spcPts val="1000"/>
              </a:spcAft>
            </a:pPr>
            <a:r>
              <a:rPr lang="en-CA" sz="1200" dirty="0">
                <a:latin typeface="Gadugi" panose="020B0502040204020203" pitchFamily="34" charset="0"/>
                <a:cs typeface="Times New Roman" panose="02020603050405020304" pitchFamily="18" charset="0"/>
              </a:rPr>
              <a:t>Place the streamer within a decent cable distance from the Wi-Fi router. Turn on the streamer and wait for about 2 - 3 minutes (the boot time).  Insert a LAN cable (Ethernet patch cable) into the LAN-port in the back (see </a:t>
            </a:r>
            <a:r>
              <a:rPr lang="en-CA" sz="1200" dirty="0">
                <a:latin typeface="Gadugi" panose="020B0502040204020203" pitchFamily="34" charset="0"/>
                <a:cs typeface="Times New Roman" panose="02020603050405020304" pitchFamily="18" charset="0"/>
                <a:hlinkClick r:id="rId4" action="ppaction://hlinksldjump"/>
              </a:rPr>
              <a:t>overview page</a:t>
            </a:r>
            <a:r>
              <a:rPr lang="en-CA" sz="1200" dirty="0">
                <a:latin typeface="Gadugi" panose="020B0502040204020203" pitchFamily="34" charset="0"/>
                <a:cs typeface="Times New Roman" panose="02020603050405020304" pitchFamily="18" charset="0"/>
              </a:rPr>
              <a:t>) and the other end in an available LAN-port of your router. The streamer gets immediately connected to your home network. Open the Start page.</a:t>
            </a:r>
          </a:p>
          <a:p>
            <a:r>
              <a:rPr lang="en-GB" sz="1200" b="1" cap="small" spc="25" dirty="0">
                <a:effectLst/>
                <a:latin typeface="Corbel" panose="020B0503020204020204" pitchFamily="34" charset="0"/>
              </a:rPr>
              <a:t>Go to the Wi-Fi page – enter SSID and password</a:t>
            </a:r>
            <a:endPar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On the Network page click on the orange button marked “</a:t>
            </a:r>
            <a:r>
              <a:rPr kumimoji="0" lang="en-CA" sz="1200" b="1"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Scan for Wi-Fi</a:t>
            </a:r>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 </a:t>
            </a:r>
            <a:r>
              <a:rPr lang="en-CA" sz="1200" dirty="0">
                <a:solidFill>
                  <a:prstClr val="black"/>
                </a:solidFill>
                <a:latin typeface="Gadugi" panose="020B0502040204020203" pitchFamily="34" charset="0"/>
                <a:cs typeface="Times New Roman" panose="02020603050405020304" pitchFamily="18" charset="0"/>
              </a:rPr>
              <a:t>C</a:t>
            </a:r>
            <a:r>
              <a:rPr kumimoji="0" lang="en-CA" sz="1200" b="0" i="0" u="none" strike="noStrike" kern="1200" cap="none" spc="0" normalizeH="0" baseline="0" noProof="0" dirty="0" err="1">
                <a:ln>
                  <a:noFill/>
                </a:ln>
                <a:solidFill>
                  <a:prstClr val="black"/>
                </a:solidFill>
                <a:effectLst/>
                <a:uLnTx/>
                <a:uFillTx/>
                <a:latin typeface="Gadugi" panose="020B0502040204020203" pitchFamily="34" charset="0"/>
                <a:ea typeface="+mn-ea"/>
                <a:cs typeface="Times New Roman" panose="02020603050405020304" pitchFamily="18" charset="0"/>
              </a:rPr>
              <a:t>hoose</a:t>
            </a:r>
            <a:r>
              <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 your Wi-Fi network from the list that pops up, i.e. the SSID, and enter the password of your network in the next pop-up window.  Done!</a:t>
            </a:r>
          </a:p>
          <a:p>
            <a:endParaRPr kumimoji="0" lang="en-CA"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r>
              <a:rPr lang="en-CA" sz="1200" b="1" cap="small" spc="25" dirty="0">
                <a:latin typeface="Corbel" panose="020B0503020204020204" pitchFamily="34" charset="0"/>
              </a:rPr>
              <a:t>Detach the LAN cable</a:t>
            </a:r>
          </a:p>
          <a:p>
            <a:r>
              <a:rPr lang="en-CA" sz="1200" dirty="0">
                <a:latin typeface="Gadugi" panose="020B0502040204020203" pitchFamily="34" charset="0"/>
                <a:cs typeface="Times New Roman" panose="02020603050405020304" pitchFamily="18" charset="0"/>
              </a:rPr>
              <a:t>When the streamer finally is connected to Wi-Fi it is recommended that you first turn off the streamer and then detach the LAN cable. After that, wait at least 15 seconds and turn on the streamer again. In this way it is easier for the network router to detect the changes.</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You</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might</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need</a:t>
            </a:r>
            <a:r>
              <a:rPr lang="sv-SE" sz="1200" dirty="0">
                <a:latin typeface="Gadugi" panose="020B0502040204020203" pitchFamily="34" charset="0"/>
                <a:cs typeface="Times New Roman" panose="02020603050405020304" pitchFamily="18" charset="0"/>
              </a:rPr>
              <a:t> to </a:t>
            </a:r>
            <a:r>
              <a:rPr lang="sv-SE" sz="1200" dirty="0" err="1">
                <a:latin typeface="Gadugi" panose="020B0502040204020203" pitchFamily="34" charset="0"/>
                <a:cs typeface="Times New Roman" panose="02020603050405020304" pitchFamily="18" charset="0"/>
              </a:rPr>
              <a:t>restart</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your</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phone</a:t>
            </a:r>
            <a:r>
              <a:rPr lang="sv-SE" sz="1200" dirty="0">
                <a:latin typeface="Gadugi" panose="020B0502040204020203" pitchFamily="34" charset="0"/>
                <a:cs typeface="Times New Roman" panose="02020603050405020304" pitchFamily="18" charset="0"/>
              </a:rPr>
              <a:t> to faster </a:t>
            </a:r>
            <a:r>
              <a:rPr lang="sv-SE" sz="1200" dirty="0" err="1">
                <a:latin typeface="Gadugi" panose="020B0502040204020203" pitchFamily="34" charset="0"/>
                <a:cs typeface="Times New Roman" panose="02020603050405020304" pitchFamily="18" charset="0"/>
              </a:rPr>
              <a:t>update</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your</a:t>
            </a:r>
            <a:r>
              <a:rPr lang="sv-SE" sz="1200" dirty="0">
                <a:latin typeface="Gadugi" panose="020B0502040204020203" pitchFamily="34" charset="0"/>
                <a:cs typeface="Times New Roman" panose="02020603050405020304" pitchFamily="18" charset="0"/>
              </a:rPr>
              <a:t> browser.</a:t>
            </a:r>
            <a:endParaRPr lang="en-CA" sz="1200" dirty="0">
              <a:latin typeface="Gadugi" panose="020B0502040204020203" pitchFamily="34" charset="0"/>
              <a:cs typeface="Times New Roman" panose="02020603050405020304" pitchFamily="18" charset="0"/>
            </a:endParaRPr>
          </a:p>
        </p:txBody>
      </p:sp>
      <p:grpSp>
        <p:nvGrpSpPr>
          <p:cNvPr id="7" name="Grupp 6">
            <a:extLst>
              <a:ext uri="{FF2B5EF4-FFF2-40B4-BE49-F238E27FC236}">
                <a16:creationId xmlns:a16="http://schemas.microsoft.com/office/drawing/2014/main" id="{E05694F5-A8C4-41CE-80E9-A8E26B0DB2EB}"/>
              </a:ext>
            </a:extLst>
          </p:cNvPr>
          <p:cNvGrpSpPr/>
          <p:nvPr/>
        </p:nvGrpSpPr>
        <p:grpSpPr>
          <a:xfrm>
            <a:off x="323025" y="1064920"/>
            <a:ext cx="493552" cy="570141"/>
            <a:chOff x="6607834" y="288536"/>
            <a:chExt cx="493552" cy="570141"/>
          </a:xfrm>
        </p:grpSpPr>
        <p:sp>
          <p:nvSpPr>
            <p:cNvPr id="8" name="Ellips 7">
              <a:extLst>
                <a:ext uri="{FF2B5EF4-FFF2-40B4-BE49-F238E27FC236}">
                  <a16:creationId xmlns:a16="http://schemas.microsoft.com/office/drawing/2014/main" id="{B35D7137-CE1A-4061-8B87-A578EA881409}"/>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ruta 8">
              <a:extLst>
                <a:ext uri="{FF2B5EF4-FFF2-40B4-BE49-F238E27FC236}">
                  <a16:creationId xmlns:a16="http://schemas.microsoft.com/office/drawing/2014/main" id="{977AF259-90F9-4A34-8548-0C641317400F}"/>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10" name="Grupp 9">
            <a:extLst>
              <a:ext uri="{FF2B5EF4-FFF2-40B4-BE49-F238E27FC236}">
                <a16:creationId xmlns:a16="http://schemas.microsoft.com/office/drawing/2014/main" id="{A3C4FF49-70C9-4B99-BABD-2A99C968756C}"/>
              </a:ext>
            </a:extLst>
          </p:cNvPr>
          <p:cNvGrpSpPr/>
          <p:nvPr/>
        </p:nvGrpSpPr>
        <p:grpSpPr>
          <a:xfrm>
            <a:off x="344647" y="2021713"/>
            <a:ext cx="493552" cy="570141"/>
            <a:chOff x="6607834" y="288536"/>
            <a:chExt cx="493552" cy="570141"/>
          </a:xfrm>
        </p:grpSpPr>
        <p:sp>
          <p:nvSpPr>
            <p:cNvPr id="11" name="Ellips 10">
              <a:extLst>
                <a:ext uri="{FF2B5EF4-FFF2-40B4-BE49-F238E27FC236}">
                  <a16:creationId xmlns:a16="http://schemas.microsoft.com/office/drawing/2014/main" id="{7054D39A-8AE8-47EA-A2D0-96820EF63C73}"/>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ruta 11">
              <a:extLst>
                <a:ext uri="{FF2B5EF4-FFF2-40B4-BE49-F238E27FC236}">
                  <a16:creationId xmlns:a16="http://schemas.microsoft.com/office/drawing/2014/main" id="{FEC7F033-E333-46DC-9979-CD7465FC5615}"/>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13" name="Grupp 12">
            <a:extLst>
              <a:ext uri="{FF2B5EF4-FFF2-40B4-BE49-F238E27FC236}">
                <a16:creationId xmlns:a16="http://schemas.microsoft.com/office/drawing/2014/main" id="{C6870B4E-8E58-4B0F-92D3-EF5DA9D0D40A}"/>
              </a:ext>
            </a:extLst>
          </p:cNvPr>
          <p:cNvGrpSpPr/>
          <p:nvPr/>
        </p:nvGrpSpPr>
        <p:grpSpPr>
          <a:xfrm>
            <a:off x="349414" y="4032815"/>
            <a:ext cx="493552" cy="570141"/>
            <a:chOff x="6607834" y="288536"/>
            <a:chExt cx="493552" cy="570141"/>
          </a:xfrm>
        </p:grpSpPr>
        <p:sp>
          <p:nvSpPr>
            <p:cNvPr id="14" name="Ellips 13">
              <a:extLst>
                <a:ext uri="{FF2B5EF4-FFF2-40B4-BE49-F238E27FC236}">
                  <a16:creationId xmlns:a16="http://schemas.microsoft.com/office/drawing/2014/main" id="{FFAA44E4-471C-428D-B3A3-90CB509FAD23}"/>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ruta 14">
              <a:extLst>
                <a:ext uri="{FF2B5EF4-FFF2-40B4-BE49-F238E27FC236}">
                  <a16:creationId xmlns:a16="http://schemas.microsoft.com/office/drawing/2014/main" id="{914E2B86-1802-4403-A0C2-0C17A16E424B}"/>
                </a:ext>
              </a:extLst>
            </p:cNvPr>
            <p:cNvSpPr txBox="1"/>
            <p:nvPr/>
          </p:nvSpPr>
          <p:spPr>
            <a:xfrm>
              <a:off x="6682127" y="288536"/>
              <a:ext cx="34817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3</a:t>
              </a:r>
            </a:p>
          </p:txBody>
        </p:sp>
      </p:grpSp>
      <p:grpSp>
        <p:nvGrpSpPr>
          <p:cNvPr id="16" name="Grupp 15">
            <a:extLst>
              <a:ext uri="{FF2B5EF4-FFF2-40B4-BE49-F238E27FC236}">
                <a16:creationId xmlns:a16="http://schemas.microsoft.com/office/drawing/2014/main" id="{0C1B7A5A-94F4-483B-B5AC-EC930CF9CBC3}"/>
              </a:ext>
            </a:extLst>
          </p:cNvPr>
          <p:cNvGrpSpPr/>
          <p:nvPr/>
        </p:nvGrpSpPr>
        <p:grpSpPr>
          <a:xfrm>
            <a:off x="9923710" y="1019022"/>
            <a:ext cx="1325260" cy="1095554"/>
            <a:chOff x="5190229" y="2613805"/>
            <a:chExt cx="1325260" cy="1095554"/>
          </a:xfrm>
        </p:grpSpPr>
        <p:sp>
          <p:nvSpPr>
            <p:cNvPr id="17" name="Ellips 16">
              <a:extLst>
                <a:ext uri="{FF2B5EF4-FFF2-40B4-BE49-F238E27FC236}">
                  <a16:creationId xmlns:a16="http://schemas.microsoft.com/office/drawing/2014/main" id="{5D84C8F0-15C5-4A34-825C-2E77F2C2C1C9}"/>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8" name="textruta 17">
              <a:extLst>
                <a:ext uri="{FF2B5EF4-FFF2-40B4-BE49-F238E27FC236}">
                  <a16:creationId xmlns:a16="http://schemas.microsoft.com/office/drawing/2014/main" id="{95928943-239D-4114-84A1-39B2010A102D}"/>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r>
                <a:rPr lang="sv-SE" b="1" dirty="0">
                  <a:solidFill>
                    <a:schemeClr val="bg1">
                      <a:lumMod val="95000"/>
                    </a:schemeClr>
                  </a:solidFill>
                </a:rPr>
                <a:t> </a:t>
              </a:r>
            </a:p>
            <a:p>
              <a:pPr algn="ctr"/>
              <a:r>
                <a:rPr lang="sv-SE" b="1" dirty="0">
                  <a:solidFill>
                    <a:schemeClr val="bg1">
                      <a:lumMod val="95000"/>
                    </a:schemeClr>
                  </a:solidFill>
                </a:rPr>
                <a:t>Page</a:t>
              </a:r>
            </a:p>
          </p:txBody>
        </p:sp>
      </p:grpSp>
      <p:grpSp>
        <p:nvGrpSpPr>
          <p:cNvPr id="19" name="Grupp 18">
            <a:extLst>
              <a:ext uri="{FF2B5EF4-FFF2-40B4-BE49-F238E27FC236}">
                <a16:creationId xmlns:a16="http://schemas.microsoft.com/office/drawing/2014/main" id="{4FC18D66-14AC-45E2-AC83-1849419077C7}"/>
              </a:ext>
            </a:extLst>
          </p:cNvPr>
          <p:cNvGrpSpPr/>
          <p:nvPr/>
        </p:nvGrpSpPr>
        <p:grpSpPr>
          <a:xfrm>
            <a:off x="9471276" y="5762827"/>
            <a:ext cx="493552" cy="570141"/>
            <a:chOff x="6607834" y="288536"/>
            <a:chExt cx="493552" cy="570141"/>
          </a:xfrm>
        </p:grpSpPr>
        <p:sp>
          <p:nvSpPr>
            <p:cNvPr id="20" name="Ellips 19">
              <a:extLst>
                <a:ext uri="{FF2B5EF4-FFF2-40B4-BE49-F238E27FC236}">
                  <a16:creationId xmlns:a16="http://schemas.microsoft.com/office/drawing/2014/main" id="{71984F7A-A4D1-49AB-887D-300F0BB4F751}"/>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a:extLst>
                <a:ext uri="{FF2B5EF4-FFF2-40B4-BE49-F238E27FC236}">
                  <a16:creationId xmlns:a16="http://schemas.microsoft.com/office/drawing/2014/main" id="{49D50E96-B624-46A1-B55F-A52BC715A2E5}"/>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sp>
        <p:nvSpPr>
          <p:cNvPr id="23" name="textruta 22">
            <a:extLst>
              <a:ext uri="{FF2B5EF4-FFF2-40B4-BE49-F238E27FC236}">
                <a16:creationId xmlns:a16="http://schemas.microsoft.com/office/drawing/2014/main" id="{5DFA1BD7-0404-4DCC-A622-126BABAACC47}"/>
              </a:ext>
            </a:extLst>
          </p:cNvPr>
          <p:cNvSpPr txBox="1"/>
          <p:nvPr/>
        </p:nvSpPr>
        <p:spPr>
          <a:xfrm>
            <a:off x="10462237" y="3213415"/>
            <a:ext cx="1783125" cy="584775"/>
          </a:xfrm>
          <a:prstGeom prst="rect">
            <a:avLst/>
          </a:prstGeom>
          <a:noFill/>
        </p:spPr>
        <p:txBody>
          <a:bodyPr wrap="square" rtlCol="0">
            <a:spAutoFit/>
          </a:bodyPr>
          <a:lstStyle/>
          <a:p>
            <a:r>
              <a:rPr lang="sv-SE" sz="1600" b="1" dirty="0">
                <a:solidFill>
                  <a:schemeClr val="bg1">
                    <a:lumMod val="50000"/>
                  </a:schemeClr>
                </a:solidFill>
                <a:latin typeface="Consolas" panose="020B0609020204030204" pitchFamily="49" charset="0"/>
              </a:rPr>
              <a:t>the LAN </a:t>
            </a:r>
            <a:r>
              <a:rPr lang="sv-SE" sz="1600" b="1" dirty="0" err="1">
                <a:solidFill>
                  <a:schemeClr val="bg1">
                    <a:lumMod val="50000"/>
                  </a:schemeClr>
                </a:solidFill>
                <a:latin typeface="Consolas" panose="020B0609020204030204" pitchFamily="49" charset="0"/>
              </a:rPr>
              <a:t>cable</a:t>
            </a:r>
            <a:r>
              <a:rPr lang="sv-SE" sz="1600" b="1" dirty="0">
                <a:solidFill>
                  <a:schemeClr val="bg1">
                    <a:lumMod val="50000"/>
                  </a:schemeClr>
                </a:solidFill>
                <a:latin typeface="Consolas" panose="020B0609020204030204" pitchFamily="49" charset="0"/>
              </a:rPr>
              <a:t> is </a:t>
            </a:r>
            <a:r>
              <a:rPr lang="sv-SE" sz="1600" b="1" dirty="0" err="1">
                <a:solidFill>
                  <a:schemeClr val="bg1">
                    <a:lumMod val="50000"/>
                  </a:schemeClr>
                </a:solidFill>
                <a:latin typeface="Consolas" panose="020B0609020204030204" pitchFamily="49" charset="0"/>
              </a:rPr>
              <a:t>attached</a:t>
            </a:r>
            <a:endParaRPr lang="sv-SE" sz="1600" b="1" dirty="0">
              <a:solidFill>
                <a:schemeClr val="bg1">
                  <a:lumMod val="50000"/>
                </a:schemeClr>
              </a:solidFill>
              <a:latin typeface="Consolas" panose="020B0609020204030204" pitchFamily="49" charset="0"/>
            </a:endParaRPr>
          </a:p>
        </p:txBody>
      </p:sp>
      <p:sp>
        <p:nvSpPr>
          <p:cNvPr id="38" name="textruta 37">
            <a:extLst>
              <a:ext uri="{FF2B5EF4-FFF2-40B4-BE49-F238E27FC236}">
                <a16:creationId xmlns:a16="http://schemas.microsoft.com/office/drawing/2014/main" id="{6BF059AC-80B3-4E6F-AAC0-04109BE641B5}"/>
              </a:ext>
            </a:extLst>
          </p:cNvPr>
          <p:cNvSpPr txBox="1"/>
          <p:nvPr/>
        </p:nvSpPr>
        <p:spPr>
          <a:xfrm>
            <a:off x="4791079" y="3671621"/>
            <a:ext cx="1865447" cy="369332"/>
          </a:xfrm>
          <a:prstGeom prst="rect">
            <a:avLst/>
          </a:prstGeom>
          <a:noFill/>
        </p:spPr>
        <p:txBody>
          <a:bodyPr wrap="none" rtlCol="0">
            <a:spAutoFit/>
          </a:bodyPr>
          <a:lstStyle/>
          <a:p>
            <a:r>
              <a:rPr lang="sv-SE" dirty="0">
                <a:hlinkClick r:id="rId5"/>
              </a:rPr>
              <a:t>http://player.local</a:t>
            </a:r>
            <a:endParaRPr lang="sv-SE" dirty="0"/>
          </a:p>
        </p:txBody>
      </p:sp>
      <p:sp>
        <p:nvSpPr>
          <p:cNvPr id="40" name="textruta 39">
            <a:extLst>
              <a:ext uri="{FF2B5EF4-FFF2-40B4-BE49-F238E27FC236}">
                <a16:creationId xmlns:a16="http://schemas.microsoft.com/office/drawing/2014/main" id="{2D456EF8-47F6-49BD-9906-C05477C4A14B}"/>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[6</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41" name="textruta 40">
            <a:extLst>
              <a:ext uri="{FF2B5EF4-FFF2-40B4-BE49-F238E27FC236}">
                <a16:creationId xmlns:a16="http://schemas.microsoft.com/office/drawing/2014/main" id="{2488EBE2-F20E-4DE2-95FF-341707DFE100}"/>
              </a:ext>
            </a:extLst>
          </p:cNvPr>
          <p:cNvSpPr txBox="1"/>
          <p:nvPr/>
        </p:nvSpPr>
        <p:spPr>
          <a:xfrm>
            <a:off x="816577" y="75895"/>
            <a:ext cx="6163572" cy="769441"/>
          </a:xfrm>
          <a:prstGeom prst="rect">
            <a:avLst/>
          </a:prstGeom>
          <a:noFill/>
        </p:spPr>
        <p:txBody>
          <a:bodyPr wrap="square">
            <a:spAutoFit/>
          </a:bodyPr>
          <a:lstStyle/>
          <a:p>
            <a:r>
              <a:rPr kumimoji="0" lang="sv-SE" sz="4400" i="0" u="sng" strike="noStrike" kern="1200" cap="none" spc="0" normalizeH="0" baseline="0" noProof="0" dirty="0" err="1">
                <a:ln>
                  <a:noFill/>
                </a:ln>
                <a:solidFill>
                  <a:prstClr val="black"/>
                </a:solidFill>
                <a:effectLst/>
                <a:uLnTx/>
                <a:uFillTx/>
                <a:latin typeface="Corbel" panose="020B0503020204020204" pitchFamily="34" charset="0"/>
                <a:ea typeface="+mj-ea"/>
                <a:cs typeface="+mj-cs"/>
              </a:rPr>
              <a:t>Help</a:t>
            </a:r>
            <a:r>
              <a:rPr kumimoji="0" lang="sv-SE" sz="4400" i="0" u="sng" strike="noStrike" kern="1200" cap="none" spc="0" normalizeH="0" baseline="0" noProof="0" dirty="0">
                <a:ln>
                  <a:noFill/>
                </a:ln>
                <a:solidFill>
                  <a:prstClr val="black"/>
                </a:solidFill>
                <a:effectLst/>
                <a:uLnTx/>
                <a:uFillTx/>
                <a:latin typeface="Corbel" panose="020B0503020204020204" pitchFamily="34" charset="0"/>
                <a:ea typeface="+mj-ea"/>
                <a:cs typeface="+mj-cs"/>
              </a:rPr>
              <a:t> </a:t>
            </a:r>
            <a:r>
              <a:rPr kumimoji="0" lang="sv-SE" sz="4400" i="0" u="sng" strike="noStrike" kern="1200" cap="none" spc="0" normalizeH="0" baseline="0" noProof="0" dirty="0" err="1">
                <a:ln>
                  <a:noFill/>
                </a:ln>
                <a:solidFill>
                  <a:prstClr val="black"/>
                </a:solidFill>
                <a:effectLst/>
                <a:uLnTx/>
                <a:uFillTx/>
                <a:latin typeface="Corbel" panose="020B0503020204020204" pitchFamily="34" charset="0"/>
                <a:ea typeface="+mj-ea"/>
                <a:cs typeface="+mj-cs"/>
              </a:rPr>
              <a:t>with</a:t>
            </a:r>
            <a:r>
              <a:rPr kumimoji="0" lang="sv-SE" sz="4400" i="0" u="sng" strike="noStrike" kern="1200" cap="none" spc="0" normalizeH="0" baseline="0" noProof="0" dirty="0">
                <a:ln>
                  <a:noFill/>
                </a:ln>
                <a:solidFill>
                  <a:prstClr val="black"/>
                </a:solidFill>
                <a:effectLst/>
                <a:uLnTx/>
                <a:uFillTx/>
                <a:latin typeface="Corbel" panose="020B0503020204020204" pitchFamily="34" charset="0"/>
                <a:ea typeface="+mj-ea"/>
                <a:cs typeface="+mj-cs"/>
              </a:rPr>
              <a:t> Wi-Fi</a:t>
            </a:r>
            <a:r>
              <a:rPr kumimoji="0" lang="sv-SE" sz="4400" b="0" i="0" u="none" strike="noStrike" kern="1200" cap="none" spc="0" normalizeH="0" baseline="0" noProof="0" dirty="0">
                <a:ln>
                  <a:noFill/>
                </a:ln>
                <a:solidFill>
                  <a:prstClr val="black"/>
                </a:solidFill>
                <a:effectLst/>
                <a:uLnTx/>
                <a:uFillTx/>
                <a:latin typeface="Corbel" panose="020B0503020204020204" pitchFamily="34" charset="0"/>
                <a:ea typeface="+mj-ea"/>
                <a:cs typeface="+mj-cs"/>
              </a:rPr>
              <a:t>:</a:t>
            </a:r>
            <a:endParaRPr lang="sv-SE" dirty="0"/>
          </a:p>
        </p:txBody>
      </p:sp>
      <p:cxnSp>
        <p:nvCxnSpPr>
          <p:cNvPr id="4" name="Rak pilkoppling 3">
            <a:extLst>
              <a:ext uri="{FF2B5EF4-FFF2-40B4-BE49-F238E27FC236}">
                <a16:creationId xmlns:a16="http://schemas.microsoft.com/office/drawing/2014/main" id="{E8CE1F6D-EE27-0B71-8A2C-8DBA87A2ED67}"/>
              </a:ext>
            </a:extLst>
          </p:cNvPr>
          <p:cNvCxnSpPr>
            <a:cxnSpLocks/>
            <a:stCxn id="23" idx="1"/>
          </p:cNvCxnSpPr>
          <p:nvPr/>
        </p:nvCxnSpPr>
        <p:spPr>
          <a:xfrm flipH="1">
            <a:off x="8973868" y="3505803"/>
            <a:ext cx="1488369" cy="2647149"/>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pic>
        <p:nvPicPr>
          <p:cNvPr id="24" name="Bildobjekt 23">
            <a:extLst>
              <a:ext uri="{FF2B5EF4-FFF2-40B4-BE49-F238E27FC236}">
                <a16:creationId xmlns:a16="http://schemas.microsoft.com/office/drawing/2014/main" id="{4C3D2BAD-1E8C-9E46-ACCB-EBE6C50467D9}"/>
              </a:ext>
            </a:extLst>
          </p:cNvPr>
          <p:cNvPicPr>
            <a:picLocks noChangeAspect="1"/>
          </p:cNvPicPr>
          <p:nvPr/>
        </p:nvPicPr>
        <p:blipFill>
          <a:blip r:embed="rId6"/>
          <a:stretch>
            <a:fillRect/>
          </a:stretch>
        </p:blipFill>
        <p:spPr>
          <a:xfrm>
            <a:off x="4843273" y="1841814"/>
            <a:ext cx="1739903" cy="1752936"/>
          </a:xfrm>
          <a:prstGeom prst="rect">
            <a:avLst/>
          </a:prstGeom>
        </p:spPr>
      </p:pic>
    </p:spTree>
    <p:extLst>
      <p:ext uri="{BB962C8B-B14F-4D97-AF65-F5344CB8AC3E}">
        <p14:creationId xmlns:p14="http://schemas.microsoft.com/office/powerpoint/2010/main" val="3618069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3174B407-739D-F8E9-7B7F-52D463F038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753492" y="-7930"/>
            <a:ext cx="3564664" cy="6858000"/>
          </a:xfrm>
          <a:prstGeom prst="rect">
            <a:avLst/>
          </a:prstGeom>
        </p:spPr>
      </p:pic>
      <p:sp>
        <p:nvSpPr>
          <p:cNvPr id="2" name="Rubrik 1">
            <a:extLst>
              <a:ext uri="{FF2B5EF4-FFF2-40B4-BE49-F238E27FC236}">
                <a16:creationId xmlns:a16="http://schemas.microsoft.com/office/drawing/2014/main" id="{8557FDBC-E1FC-48A9-AB3E-1810E2AE1EBC}"/>
              </a:ext>
            </a:extLst>
          </p:cNvPr>
          <p:cNvSpPr>
            <a:spLocks noGrp="1"/>
          </p:cNvSpPr>
          <p:nvPr>
            <p:ph type="title"/>
          </p:nvPr>
        </p:nvSpPr>
        <p:spPr/>
        <p:txBody>
          <a:bodyPr/>
          <a:lstStyle/>
          <a:p>
            <a:r>
              <a:rPr lang="sv-SE" dirty="0"/>
              <a:t>Stream </a:t>
            </a:r>
            <a:r>
              <a:rPr lang="sv-SE" dirty="0" err="1"/>
              <a:t>with</a:t>
            </a:r>
            <a:r>
              <a:rPr lang="sv-SE" dirty="0"/>
              <a:t> Wi-Fi</a:t>
            </a:r>
          </a:p>
        </p:txBody>
      </p:sp>
      <p:sp>
        <p:nvSpPr>
          <p:cNvPr id="3" name="Rectangle 2">
            <a:extLst>
              <a:ext uri="{FF2B5EF4-FFF2-40B4-BE49-F238E27FC236}">
                <a16:creationId xmlns:a16="http://schemas.microsoft.com/office/drawing/2014/main" id="{1A2D690E-80C8-4FB7-8088-9DFCC2DCB1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3577" tIns="126960" rIns="91440" bIns="45720" numCol="1" anchor="ctr" anchorCtr="0" compatLnSpc="1">
            <a:prstTxWarp prst="textNoShape">
              <a:avLst/>
            </a:prstTxWarp>
            <a:spAutoFit/>
          </a:bodyPr>
          <a:lstStyle/>
          <a:p>
            <a:endParaRPr lang="sv-SE"/>
          </a:p>
        </p:txBody>
      </p:sp>
      <p:sp>
        <p:nvSpPr>
          <p:cNvPr id="7" name="textruta 6">
            <a:extLst>
              <a:ext uri="{FF2B5EF4-FFF2-40B4-BE49-F238E27FC236}">
                <a16:creationId xmlns:a16="http://schemas.microsoft.com/office/drawing/2014/main" id="{FEE62353-D73C-4F0C-92BE-C33FCB72A94B}"/>
              </a:ext>
            </a:extLst>
          </p:cNvPr>
          <p:cNvSpPr txBox="1"/>
          <p:nvPr/>
        </p:nvSpPr>
        <p:spPr>
          <a:xfrm>
            <a:off x="838200" y="1278576"/>
            <a:ext cx="4139242" cy="470898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sv-SE" altLang="sv-SE" sz="1200" b="1" cap="small" spc="25" dirty="0">
                <a:latin typeface="Corbel" panose="020B0503020204020204" pitchFamily="34" charset="0"/>
              </a:rPr>
              <a:t>… </a:t>
            </a:r>
            <a:r>
              <a:rPr lang="sv-SE" altLang="sv-SE" sz="1200" b="1" cap="small" spc="25" dirty="0" err="1">
                <a:latin typeface="Corbel" panose="020B0503020204020204" pitchFamily="34" charset="0"/>
              </a:rPr>
              <a:t>stream</a:t>
            </a:r>
            <a:r>
              <a:rPr lang="sv-SE" altLang="sv-SE" sz="1200" b="1" cap="small" spc="25" dirty="0">
                <a:latin typeface="Corbel" panose="020B0503020204020204" pitchFamily="34" charset="0"/>
              </a:rPr>
              <a:t>, </a:t>
            </a:r>
            <a:r>
              <a:rPr lang="sv-SE" altLang="sv-SE" sz="1200" b="1" cap="small" spc="25" dirty="0" err="1">
                <a:latin typeface="Corbel" panose="020B0503020204020204" pitchFamily="34" charset="0"/>
              </a:rPr>
              <a:t>when</a:t>
            </a:r>
            <a:r>
              <a:rPr lang="sv-SE" altLang="sv-SE" sz="1200" b="1" cap="small" spc="25" dirty="0">
                <a:latin typeface="Corbel" panose="020B0503020204020204" pitchFamily="34" charset="0"/>
              </a:rPr>
              <a:t> </a:t>
            </a:r>
            <a:r>
              <a:rPr lang="sv-SE" altLang="sv-SE" sz="1200" b="1" cap="small" spc="25" dirty="0" err="1">
                <a:latin typeface="Corbel" panose="020B0503020204020204" pitchFamily="34" charset="0"/>
              </a:rPr>
              <a:t>connected</a:t>
            </a:r>
            <a:r>
              <a:rPr lang="sv-SE" altLang="sv-SE" sz="1200" b="1" cap="small" spc="25" dirty="0">
                <a:latin typeface="Corbel" panose="020B0503020204020204" pitchFamily="34" charset="0"/>
              </a:rPr>
              <a:t> to Wi-Fi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After you successfully </a:t>
            </a:r>
            <a:r>
              <a:rPr kumimoji="0" lang="en-GB" altLang="sv-SE" sz="1200" b="0" i="0"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connected</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the streamer to your home Wi-Fi network you can start streaming, here are some options: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altLang="sv-SE"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Open up your Spotify app on your Android device or iPhone/iPad or computer and in the Spotify app settings choose </a:t>
            </a:r>
            <a:r>
              <a:rPr kumimoji="0" lang="en-GB" altLang="sv-SE" sz="1200" b="1" i="0" u="none" strike="noStrike" kern="1200" cap="none" spc="0" normalizeH="0" baseline="0" noProof="0" dirty="0">
                <a:ln>
                  <a:noFill/>
                </a:ln>
                <a:solidFill>
                  <a:prstClr val="black"/>
                </a:solidFill>
                <a:effectLst/>
                <a:uLnTx/>
                <a:uFillTx/>
                <a:latin typeface="Consolas" panose="020B0609020204030204" pitchFamily="49" charset="0"/>
                <a:ea typeface="Times New Roman" panose="02020603050405020304" pitchFamily="18" charset="0"/>
                <a:cs typeface="Times New Roman" panose="02020603050405020304" pitchFamily="18" charset="0"/>
              </a:rPr>
              <a:t>Streamer</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as the output device. (Requires a premium account). The volume is set to 25% - adjust the volume on your device.</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sv-SE" altLang="sv-SE"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Open up any other music app on your iPhone/iPad/Mac and in the Airplay menu choose </a:t>
            </a:r>
            <a:r>
              <a:rPr kumimoji="0" lang="en-GB" altLang="sv-SE" sz="1200" b="1" i="0" u="none" strike="noStrike" kern="1200" cap="none" spc="0" normalizeH="0" baseline="0" noProof="0" dirty="0">
                <a:ln>
                  <a:noFill/>
                </a:ln>
                <a:solidFill>
                  <a:prstClr val="black"/>
                </a:solidFill>
                <a:effectLst/>
                <a:uLnTx/>
                <a:uFillTx/>
                <a:latin typeface="Consolas" panose="020B0609020204030204" pitchFamily="49" charset="0"/>
                <a:ea typeface="Times New Roman" panose="02020603050405020304" pitchFamily="18" charset="0"/>
                <a:cs typeface="Times New Roman" panose="02020603050405020304" pitchFamily="18" charset="0"/>
              </a:rPr>
              <a:t>Streamer</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as the output device.  The volume is the volume set on your device.</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sv-SE" altLang="sv-SE"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defRPr/>
            </a:pPr>
            <a:r>
              <a:rPr kumimoji="0" lang="en-GB" altLang="sv-SE" sz="1200" b="1"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Note</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 that all aspects of the streaming is done on your phone (e.g. setting the volume, start and stop). You do not have to open up the Start page (i.e. </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hlinkClick r:id="rId4"/>
              </a:rPr>
              <a:t>http://player.local</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defRPr/>
            </a:pPr>
            <a:endPar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lang="en-GB" altLang="sv-SE" sz="1200" dirty="0">
              <a:solidFill>
                <a:prstClr val="black"/>
              </a:solidFill>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defRPr/>
            </a:pPr>
            <a:r>
              <a:rPr lang="en-GB" altLang="sv-SE" sz="1200" b="1" dirty="0">
                <a:solidFill>
                  <a:prstClr val="black"/>
                </a:solidFill>
                <a:latin typeface="Gadugi" panose="020B0502040204020203" pitchFamily="34" charset="0"/>
                <a:cs typeface="Times New Roman" panose="02020603050405020304" pitchFamily="18" charset="0"/>
              </a:rPr>
              <a:t>Optional</a:t>
            </a:r>
            <a:r>
              <a:rPr lang="en-GB" altLang="sv-SE" sz="1200" dirty="0">
                <a:solidFill>
                  <a:prstClr val="black"/>
                </a:solidFill>
                <a:latin typeface="Gadugi" panose="020B0502040204020203" pitchFamily="34" charset="0"/>
                <a:cs typeface="Times New Roman" panose="02020603050405020304" pitchFamily="18" charset="0"/>
              </a:rPr>
              <a:t>: </a:t>
            </a:r>
            <a:br>
              <a:rPr lang="en-GB" altLang="sv-SE" sz="1200" dirty="0">
                <a:solidFill>
                  <a:prstClr val="black"/>
                </a:solidFill>
                <a:latin typeface="Gadugi" panose="020B0502040204020203" pitchFamily="34" charset="0"/>
                <a:cs typeface="Times New Roman" panose="02020603050405020304" pitchFamily="18" charset="0"/>
              </a:rPr>
            </a:br>
            <a:r>
              <a:rPr lang="en-GB" altLang="sv-SE" sz="1200" dirty="0">
                <a:solidFill>
                  <a:prstClr val="black"/>
                </a:solidFill>
                <a:latin typeface="Gadugi" panose="020B0502040204020203" pitchFamily="34" charset="0"/>
                <a:cs typeface="Times New Roman" panose="02020603050405020304" pitchFamily="18" charset="0"/>
              </a:rPr>
              <a:t>I</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f you want to you, can always check if the streamer is streaming or not on the Start page. </a:t>
            </a:r>
            <a:r>
              <a:rPr kumimoji="0" lang="en-GB" altLang="sv-SE" sz="1200" b="0" i="0" u="sng"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Note</a:t>
            </a:r>
            <a:r>
              <a:rPr kumimoji="0" lang="en-GB" altLang="sv-SE" sz="1200" b="0" i="0" u="none" strike="noStrike" kern="1200" cap="none" spc="0" normalizeH="0" baseline="0" noProof="0" dirty="0">
                <a:ln>
                  <a:noFill/>
                </a:ln>
                <a:solidFill>
                  <a:prstClr val="black"/>
                </a:solidFill>
                <a:effectLst/>
                <a:uLnTx/>
                <a:uFillTx/>
                <a:latin typeface="Gadugi" panose="020B0502040204020203" pitchFamily="34" charset="0"/>
                <a:ea typeface="+mn-ea"/>
                <a:cs typeface="Times New Roman" panose="02020603050405020304" pitchFamily="18" charset="0"/>
              </a:rPr>
              <a:t>: normally you only use the streamer web pages for settings.</a:t>
            </a:r>
            <a:endParaRPr kumimoji="0" lang="sv-SE" altLang="sv-S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upp 7">
            <a:extLst>
              <a:ext uri="{FF2B5EF4-FFF2-40B4-BE49-F238E27FC236}">
                <a16:creationId xmlns:a16="http://schemas.microsoft.com/office/drawing/2014/main" id="{49FB4513-7F1B-426D-B813-43C19722AEB5}"/>
              </a:ext>
            </a:extLst>
          </p:cNvPr>
          <p:cNvGrpSpPr/>
          <p:nvPr/>
        </p:nvGrpSpPr>
        <p:grpSpPr>
          <a:xfrm>
            <a:off x="344648" y="1223095"/>
            <a:ext cx="493552" cy="578933"/>
            <a:chOff x="6607834" y="279744"/>
            <a:chExt cx="493552" cy="578933"/>
          </a:xfrm>
        </p:grpSpPr>
        <p:sp>
          <p:nvSpPr>
            <p:cNvPr id="9" name="Ellips 8">
              <a:extLst>
                <a:ext uri="{FF2B5EF4-FFF2-40B4-BE49-F238E27FC236}">
                  <a16:creationId xmlns:a16="http://schemas.microsoft.com/office/drawing/2014/main" id="{F9BA9888-A4A2-4D1D-A28F-973999488757}"/>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a:extLst>
                <a:ext uri="{FF2B5EF4-FFF2-40B4-BE49-F238E27FC236}">
                  <a16:creationId xmlns:a16="http://schemas.microsoft.com/office/drawing/2014/main" id="{67643BB5-7DB6-42E3-B7A7-E2C557CDD7F9}"/>
                </a:ext>
              </a:extLst>
            </p:cNvPr>
            <p:cNvSpPr txBox="1"/>
            <p:nvPr/>
          </p:nvSpPr>
          <p:spPr>
            <a:xfrm>
              <a:off x="6699711" y="279744"/>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17" name="Grupp 16">
            <a:extLst>
              <a:ext uri="{FF2B5EF4-FFF2-40B4-BE49-F238E27FC236}">
                <a16:creationId xmlns:a16="http://schemas.microsoft.com/office/drawing/2014/main" id="{A0325499-4664-442F-A77D-063D8234D959}"/>
              </a:ext>
            </a:extLst>
          </p:cNvPr>
          <p:cNvGrpSpPr/>
          <p:nvPr/>
        </p:nvGrpSpPr>
        <p:grpSpPr>
          <a:xfrm>
            <a:off x="5671762" y="247437"/>
            <a:ext cx="1325260" cy="1095554"/>
            <a:chOff x="5190229" y="2613805"/>
            <a:chExt cx="1325260" cy="1095554"/>
          </a:xfrm>
        </p:grpSpPr>
        <p:sp>
          <p:nvSpPr>
            <p:cNvPr id="18" name="Ellips 17">
              <a:extLst>
                <a:ext uri="{FF2B5EF4-FFF2-40B4-BE49-F238E27FC236}">
                  <a16:creationId xmlns:a16="http://schemas.microsoft.com/office/drawing/2014/main" id="{65B8EE7C-F54D-40CC-8A4A-03D2B60CD2A5}"/>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9" name="textruta 18">
              <a:extLst>
                <a:ext uri="{FF2B5EF4-FFF2-40B4-BE49-F238E27FC236}">
                  <a16:creationId xmlns:a16="http://schemas.microsoft.com/office/drawing/2014/main" id="{2A625148-9EA1-4A1C-A084-87C7F087EDEB}"/>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r>
                <a:rPr lang="sv-SE" b="1" dirty="0">
                  <a:solidFill>
                    <a:schemeClr val="bg1">
                      <a:lumMod val="95000"/>
                    </a:schemeClr>
                  </a:solidFill>
                </a:rPr>
                <a:t> </a:t>
              </a:r>
            </a:p>
            <a:p>
              <a:pPr algn="ctr"/>
              <a:r>
                <a:rPr lang="sv-SE" b="1" dirty="0">
                  <a:solidFill>
                    <a:schemeClr val="bg1">
                      <a:lumMod val="95000"/>
                    </a:schemeClr>
                  </a:solidFill>
                </a:rPr>
                <a:t>Page</a:t>
              </a:r>
            </a:p>
          </p:txBody>
        </p:sp>
      </p:grpSp>
      <p:pic>
        <p:nvPicPr>
          <p:cNvPr id="30" name="Bildobjekt 29">
            <a:extLst>
              <a:ext uri="{FF2B5EF4-FFF2-40B4-BE49-F238E27FC236}">
                <a16:creationId xmlns:a16="http://schemas.microsoft.com/office/drawing/2014/main" id="{3982EAF2-C9FA-4236-BB50-6621874C12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77863" y="812301"/>
            <a:ext cx="1144252" cy="1144252"/>
          </a:xfrm>
          <a:prstGeom prst="rect">
            <a:avLst/>
          </a:prstGeom>
        </p:spPr>
      </p:pic>
      <p:pic>
        <p:nvPicPr>
          <p:cNvPr id="31" name="Picture 2" descr="DRX-5.3 | INTEGRA HOME THEATER">
            <a:extLst>
              <a:ext uri="{FF2B5EF4-FFF2-40B4-BE49-F238E27FC236}">
                <a16:creationId xmlns:a16="http://schemas.microsoft.com/office/drawing/2014/main" id="{34484B00-D077-4C40-B465-23475F481D75}"/>
              </a:ext>
            </a:extLst>
          </p:cNvPr>
          <p:cNvPicPr>
            <a:picLocks noChangeAspect="1" noChangeArrowheads="1"/>
          </p:cNvPicPr>
          <p:nvPr/>
        </p:nvPicPr>
        <p:blipFill rotWithShape="1">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rcRect/>
          <a:stretch/>
        </p:blipFill>
        <p:spPr bwMode="auto">
          <a:xfrm>
            <a:off x="10668741" y="3172890"/>
            <a:ext cx="1199072" cy="123061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upp 32">
            <a:extLst>
              <a:ext uri="{FF2B5EF4-FFF2-40B4-BE49-F238E27FC236}">
                <a16:creationId xmlns:a16="http://schemas.microsoft.com/office/drawing/2014/main" id="{E1CBA0B3-3E07-4E5E-8D35-A16AAA13EB76}"/>
              </a:ext>
            </a:extLst>
          </p:cNvPr>
          <p:cNvGrpSpPr/>
          <p:nvPr/>
        </p:nvGrpSpPr>
        <p:grpSpPr>
          <a:xfrm>
            <a:off x="8693896" y="550691"/>
            <a:ext cx="493552" cy="543267"/>
            <a:chOff x="6607834" y="315410"/>
            <a:chExt cx="493552" cy="543267"/>
          </a:xfrm>
        </p:grpSpPr>
        <p:sp>
          <p:nvSpPr>
            <p:cNvPr id="34" name="Ellips 33">
              <a:extLst>
                <a:ext uri="{FF2B5EF4-FFF2-40B4-BE49-F238E27FC236}">
                  <a16:creationId xmlns:a16="http://schemas.microsoft.com/office/drawing/2014/main" id="{8D9A147B-404E-427C-8510-A20171149EAA}"/>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textruta 34">
              <a:extLst>
                <a:ext uri="{FF2B5EF4-FFF2-40B4-BE49-F238E27FC236}">
                  <a16:creationId xmlns:a16="http://schemas.microsoft.com/office/drawing/2014/main" id="{5E7740F7-2C92-4E14-BA46-897AC71DA0A1}"/>
                </a:ext>
              </a:extLst>
            </p:cNvPr>
            <p:cNvSpPr txBox="1"/>
            <p:nvPr/>
          </p:nvSpPr>
          <p:spPr>
            <a:xfrm>
              <a:off x="6673169" y="315410"/>
              <a:ext cx="36901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23" name="Grupp 22">
            <a:extLst>
              <a:ext uri="{FF2B5EF4-FFF2-40B4-BE49-F238E27FC236}">
                <a16:creationId xmlns:a16="http://schemas.microsoft.com/office/drawing/2014/main" id="{86598B05-E642-42CE-B82A-EDA8BC17CFDB}"/>
              </a:ext>
            </a:extLst>
          </p:cNvPr>
          <p:cNvGrpSpPr/>
          <p:nvPr/>
        </p:nvGrpSpPr>
        <p:grpSpPr>
          <a:xfrm>
            <a:off x="309734" y="5055973"/>
            <a:ext cx="493552" cy="543267"/>
            <a:chOff x="6607834" y="315410"/>
            <a:chExt cx="493552" cy="543267"/>
          </a:xfrm>
        </p:grpSpPr>
        <p:sp>
          <p:nvSpPr>
            <p:cNvPr id="24" name="Ellips 23">
              <a:extLst>
                <a:ext uri="{FF2B5EF4-FFF2-40B4-BE49-F238E27FC236}">
                  <a16:creationId xmlns:a16="http://schemas.microsoft.com/office/drawing/2014/main" id="{A4F3F3B6-DDE1-45CE-9178-4BD047F15C0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textruta 25">
              <a:extLst>
                <a:ext uri="{FF2B5EF4-FFF2-40B4-BE49-F238E27FC236}">
                  <a16:creationId xmlns:a16="http://schemas.microsoft.com/office/drawing/2014/main" id="{23A5BB83-2CEE-4AB1-B626-272EE952318B}"/>
                </a:ext>
              </a:extLst>
            </p:cNvPr>
            <p:cNvSpPr txBox="1"/>
            <p:nvPr/>
          </p:nvSpPr>
          <p:spPr>
            <a:xfrm>
              <a:off x="6673169" y="315410"/>
              <a:ext cx="36901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pic>
        <p:nvPicPr>
          <p:cNvPr id="12" name="Bildobjekt 11">
            <a:extLst>
              <a:ext uri="{FF2B5EF4-FFF2-40B4-BE49-F238E27FC236}">
                <a16:creationId xmlns:a16="http://schemas.microsoft.com/office/drawing/2014/main" id="{61A7F292-0EF0-B2B4-EAE1-6F8DDD69BC0B}"/>
              </a:ext>
            </a:extLst>
          </p:cNvPr>
          <p:cNvPicPr>
            <a:picLocks noChangeAspect="1"/>
          </p:cNvPicPr>
          <p:nvPr/>
        </p:nvPicPr>
        <p:blipFill>
          <a:blip r:embed="rId8"/>
          <a:stretch>
            <a:fillRect/>
          </a:stretch>
        </p:blipFill>
        <p:spPr>
          <a:xfrm>
            <a:off x="4847896" y="4989144"/>
            <a:ext cx="1739903" cy="1752936"/>
          </a:xfrm>
          <a:prstGeom prst="rect">
            <a:avLst/>
          </a:prstGeom>
        </p:spPr>
      </p:pic>
    </p:spTree>
    <p:extLst>
      <p:ext uri="{BB962C8B-B14F-4D97-AF65-F5344CB8AC3E}">
        <p14:creationId xmlns:p14="http://schemas.microsoft.com/office/powerpoint/2010/main" val="41051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02A03DD6-C9B7-99FD-D744-24E01D8F862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117853" y="0"/>
            <a:ext cx="2982398" cy="6858000"/>
          </a:xfrm>
          <a:prstGeom prst="rect">
            <a:avLst/>
          </a:prstGeom>
        </p:spPr>
      </p:pic>
      <p:sp>
        <p:nvSpPr>
          <p:cNvPr id="2" name="Rubrik 1">
            <a:extLst>
              <a:ext uri="{FF2B5EF4-FFF2-40B4-BE49-F238E27FC236}">
                <a16:creationId xmlns:a16="http://schemas.microsoft.com/office/drawing/2014/main" id="{6D6F45B5-E282-430C-95AA-F38E46FB5293}"/>
              </a:ext>
            </a:extLst>
          </p:cNvPr>
          <p:cNvSpPr>
            <a:spLocks noGrp="1"/>
          </p:cNvSpPr>
          <p:nvPr>
            <p:ph type="title"/>
          </p:nvPr>
        </p:nvSpPr>
        <p:spPr/>
        <p:txBody>
          <a:bodyPr/>
          <a:lstStyle/>
          <a:p>
            <a:r>
              <a:rPr lang="sv-SE" dirty="0"/>
              <a:t>Connect a Bluetooth speak</a:t>
            </a:r>
            <a:r>
              <a:rPr lang="sv-SE" dirty="0">
                <a:solidFill>
                  <a:schemeClr val="bg1"/>
                </a:solidFill>
              </a:rPr>
              <a:t>er</a:t>
            </a:r>
          </a:p>
        </p:txBody>
      </p:sp>
      <p:sp>
        <p:nvSpPr>
          <p:cNvPr id="4" name="textruta 3">
            <a:extLst>
              <a:ext uri="{FF2B5EF4-FFF2-40B4-BE49-F238E27FC236}">
                <a16:creationId xmlns:a16="http://schemas.microsoft.com/office/drawing/2014/main" id="{8A4D5B94-261D-446A-8558-A4FBB6801CBA}"/>
              </a:ext>
            </a:extLst>
          </p:cNvPr>
          <p:cNvSpPr txBox="1"/>
          <p:nvPr/>
        </p:nvSpPr>
        <p:spPr>
          <a:xfrm>
            <a:off x="838200" y="2580139"/>
            <a:ext cx="4144739" cy="2280432"/>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Scan for a Bluetooth speaker</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Open up the Start page with the QR code or enter</a:t>
            </a:r>
            <a:r>
              <a:rPr lang="en-GB" sz="1200" dirty="0">
                <a:latin typeface="Gadugi" panose="020B0502040204020203" pitchFamily="34" charset="0"/>
                <a:ea typeface="Times New Roman" panose="02020603050405020304" pitchFamily="18" charset="0"/>
                <a:cs typeface="Times New Roman" panose="02020603050405020304" pitchFamily="18" charset="0"/>
              </a:rPr>
              <a:t>:</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t>
            </a: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hlinkClick r:id="rId4"/>
              </a:rPr>
              <a:t>http://player.local</a:t>
            </a:r>
            <a:r>
              <a:rPr lang="en-GB" altLang="sv-SE" sz="1200" dirty="0">
                <a:solidFill>
                  <a:prstClr val="black"/>
                </a:solidFill>
                <a:latin typeface="Gadugi" panose="020B0502040204020203" pitchFamily="34" charset="0"/>
                <a:ea typeface="Times New Roman" panose="02020603050405020304" pitchFamily="18" charset="0"/>
                <a:cs typeface="Times New Roman" panose="02020603050405020304" pitchFamily="18" charset="0"/>
              </a:rPr>
              <a:t>, </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go to the Bluetooth page and click on the orange button marked “</a:t>
            </a:r>
            <a:r>
              <a:rPr lang="en-GB" sz="1200" b="1" dirty="0">
                <a:effectLst/>
                <a:latin typeface="Gadugi" panose="020B0502040204020203" pitchFamily="34" charset="0"/>
                <a:ea typeface="Times New Roman" panose="02020603050405020304" pitchFamily="18" charset="0"/>
                <a:cs typeface="Times New Roman" panose="02020603050405020304" pitchFamily="18" charset="0"/>
              </a:rPr>
              <a:t>Scan for Bluetooth Speaker</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The scanning will take quite a while – about 40 s.</a:t>
            </a:r>
          </a:p>
          <a:p>
            <a:pPr>
              <a:lnSpc>
                <a:spcPct val="115000"/>
              </a:lnSpc>
              <a:spcAft>
                <a:spcPts val="1000"/>
              </a:spcAft>
            </a:pP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Wait patiently. Wait, wait…</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p:txBody>
      </p:sp>
      <p:sp>
        <p:nvSpPr>
          <p:cNvPr id="14" name="textruta 13">
            <a:extLst>
              <a:ext uri="{FF2B5EF4-FFF2-40B4-BE49-F238E27FC236}">
                <a16:creationId xmlns:a16="http://schemas.microsoft.com/office/drawing/2014/main" id="{7D623F26-ECE7-4676-A453-63804ECCC2FC}"/>
              </a:ext>
            </a:extLst>
          </p:cNvPr>
          <p:cNvSpPr txBox="1"/>
          <p:nvPr/>
        </p:nvSpPr>
        <p:spPr>
          <a:xfrm>
            <a:off x="838200" y="1254596"/>
            <a:ext cx="3362145" cy="1134991"/>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Check the Bluetooth speaker </a:t>
            </a:r>
            <a:r>
              <a:rPr lang="sv-SE" sz="1200" b="1" cap="small" spc="25" dirty="0" err="1">
                <a:effectLst/>
                <a:latin typeface="Corbel" panose="020B0503020204020204" pitchFamily="34" charset="0"/>
              </a:rPr>
              <a:t>first</a:t>
            </a:r>
            <a:endParaRPr lang="sv-SE" sz="1200" b="1" cap="small" spc="25" dirty="0">
              <a:effectLst/>
              <a:latin typeface="Corbel" panose="020B0503020204020204" pitchFamily="34" charset="0"/>
            </a:endParaRP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Be sure that the Bluetooth speaker is on and that it is ready to connect. Often it flashes its lights and makes some beep noises when it is ready.</a:t>
            </a:r>
            <a:endParaRPr lang="sv-SE" sz="1200" dirty="0"/>
          </a:p>
        </p:txBody>
      </p:sp>
      <p:grpSp>
        <p:nvGrpSpPr>
          <p:cNvPr id="17" name="Grupp 16">
            <a:extLst>
              <a:ext uri="{FF2B5EF4-FFF2-40B4-BE49-F238E27FC236}">
                <a16:creationId xmlns:a16="http://schemas.microsoft.com/office/drawing/2014/main" id="{1A0B6ED1-147B-4887-A28A-77C9A8855E1B}"/>
              </a:ext>
            </a:extLst>
          </p:cNvPr>
          <p:cNvGrpSpPr/>
          <p:nvPr/>
        </p:nvGrpSpPr>
        <p:grpSpPr>
          <a:xfrm>
            <a:off x="4893801" y="1469606"/>
            <a:ext cx="1325260" cy="1095554"/>
            <a:chOff x="5190229" y="2613805"/>
            <a:chExt cx="1325260" cy="1095554"/>
          </a:xfrm>
        </p:grpSpPr>
        <p:sp>
          <p:nvSpPr>
            <p:cNvPr id="18" name="Ellips 17">
              <a:extLst>
                <a:ext uri="{FF2B5EF4-FFF2-40B4-BE49-F238E27FC236}">
                  <a16:creationId xmlns:a16="http://schemas.microsoft.com/office/drawing/2014/main" id="{42778CEA-73D0-4C0A-A9D9-D8F99502D8F3}"/>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9" name="textruta 18">
              <a:extLst>
                <a:ext uri="{FF2B5EF4-FFF2-40B4-BE49-F238E27FC236}">
                  <a16:creationId xmlns:a16="http://schemas.microsoft.com/office/drawing/2014/main" id="{4B467E1F-EB87-42EE-91BF-83661AB4D00F}"/>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grpSp>
        <p:nvGrpSpPr>
          <p:cNvPr id="26" name="Grupp 25">
            <a:extLst>
              <a:ext uri="{FF2B5EF4-FFF2-40B4-BE49-F238E27FC236}">
                <a16:creationId xmlns:a16="http://schemas.microsoft.com/office/drawing/2014/main" id="{FD867CD4-A4C6-4ADA-8470-79FF93693209}"/>
              </a:ext>
            </a:extLst>
          </p:cNvPr>
          <p:cNvGrpSpPr/>
          <p:nvPr/>
        </p:nvGrpSpPr>
        <p:grpSpPr>
          <a:xfrm>
            <a:off x="323025" y="1116676"/>
            <a:ext cx="493552" cy="570141"/>
            <a:chOff x="6607834" y="288536"/>
            <a:chExt cx="493552" cy="570141"/>
          </a:xfrm>
        </p:grpSpPr>
        <p:sp>
          <p:nvSpPr>
            <p:cNvPr id="27" name="Ellips 26">
              <a:extLst>
                <a:ext uri="{FF2B5EF4-FFF2-40B4-BE49-F238E27FC236}">
                  <a16:creationId xmlns:a16="http://schemas.microsoft.com/office/drawing/2014/main" id="{4BF7AFA2-7BC6-42AE-A844-1A358E5C9E4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ruta 27">
              <a:extLst>
                <a:ext uri="{FF2B5EF4-FFF2-40B4-BE49-F238E27FC236}">
                  <a16:creationId xmlns:a16="http://schemas.microsoft.com/office/drawing/2014/main" id="{0BB33D13-59AE-4DE1-B300-3F5D8C8899BA}"/>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29" name="Grupp 28">
            <a:extLst>
              <a:ext uri="{FF2B5EF4-FFF2-40B4-BE49-F238E27FC236}">
                <a16:creationId xmlns:a16="http://schemas.microsoft.com/office/drawing/2014/main" id="{59EC5001-FB4F-474A-AE96-12AF6D3FB959}"/>
              </a:ext>
            </a:extLst>
          </p:cNvPr>
          <p:cNvGrpSpPr/>
          <p:nvPr/>
        </p:nvGrpSpPr>
        <p:grpSpPr>
          <a:xfrm>
            <a:off x="344647" y="2444400"/>
            <a:ext cx="493552" cy="570141"/>
            <a:chOff x="6607834" y="288536"/>
            <a:chExt cx="493552" cy="570141"/>
          </a:xfrm>
        </p:grpSpPr>
        <p:sp>
          <p:nvSpPr>
            <p:cNvPr id="30" name="Ellips 29">
              <a:extLst>
                <a:ext uri="{FF2B5EF4-FFF2-40B4-BE49-F238E27FC236}">
                  <a16:creationId xmlns:a16="http://schemas.microsoft.com/office/drawing/2014/main" id="{71E2F96A-2FF4-4AEB-9012-889B97561BB7}"/>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textruta 30">
              <a:extLst>
                <a:ext uri="{FF2B5EF4-FFF2-40B4-BE49-F238E27FC236}">
                  <a16:creationId xmlns:a16="http://schemas.microsoft.com/office/drawing/2014/main" id="{E29B855C-5178-47E7-8E62-DF75C4AFAE1B}"/>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32" name="Grupp 31">
            <a:extLst>
              <a:ext uri="{FF2B5EF4-FFF2-40B4-BE49-F238E27FC236}">
                <a16:creationId xmlns:a16="http://schemas.microsoft.com/office/drawing/2014/main" id="{2A6F4844-3066-4E88-B3C1-6D56DA0DAC5C}"/>
              </a:ext>
            </a:extLst>
          </p:cNvPr>
          <p:cNvGrpSpPr/>
          <p:nvPr/>
        </p:nvGrpSpPr>
        <p:grpSpPr>
          <a:xfrm>
            <a:off x="323437" y="4398290"/>
            <a:ext cx="493552" cy="570141"/>
            <a:chOff x="6607834" y="288536"/>
            <a:chExt cx="493552" cy="570141"/>
          </a:xfrm>
        </p:grpSpPr>
        <p:sp>
          <p:nvSpPr>
            <p:cNvPr id="33" name="Ellips 32">
              <a:extLst>
                <a:ext uri="{FF2B5EF4-FFF2-40B4-BE49-F238E27FC236}">
                  <a16:creationId xmlns:a16="http://schemas.microsoft.com/office/drawing/2014/main" id="{7943D2EA-F35D-4572-901A-047106014AB5}"/>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extruta 33">
              <a:extLst>
                <a:ext uri="{FF2B5EF4-FFF2-40B4-BE49-F238E27FC236}">
                  <a16:creationId xmlns:a16="http://schemas.microsoft.com/office/drawing/2014/main" id="{C04EEAF9-5B19-4ADE-BFE1-8CBBE906D502}"/>
                </a:ext>
              </a:extLst>
            </p:cNvPr>
            <p:cNvSpPr txBox="1"/>
            <p:nvPr/>
          </p:nvSpPr>
          <p:spPr>
            <a:xfrm>
              <a:off x="6682127" y="288536"/>
              <a:ext cx="34817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3</a:t>
              </a:r>
            </a:p>
          </p:txBody>
        </p:sp>
      </p:grpSp>
      <p:sp>
        <p:nvSpPr>
          <p:cNvPr id="36" name="textruta 35">
            <a:extLst>
              <a:ext uri="{FF2B5EF4-FFF2-40B4-BE49-F238E27FC236}">
                <a16:creationId xmlns:a16="http://schemas.microsoft.com/office/drawing/2014/main" id="{F7EC05EE-DF52-413F-A287-E342E66AA151}"/>
              </a:ext>
            </a:extLst>
          </p:cNvPr>
          <p:cNvSpPr txBox="1"/>
          <p:nvPr/>
        </p:nvSpPr>
        <p:spPr>
          <a:xfrm>
            <a:off x="10899749" y="3198282"/>
            <a:ext cx="1221023" cy="400110"/>
          </a:xfrm>
          <a:prstGeom prst="rect">
            <a:avLst/>
          </a:prstGeom>
          <a:noFill/>
        </p:spPr>
        <p:txBody>
          <a:bodyPr wrap="square" rtlCol="0">
            <a:spAutoFit/>
          </a:bodyPr>
          <a:lstStyle/>
          <a:p>
            <a:r>
              <a:rPr lang="sv-SE" sz="2000" b="1" dirty="0">
                <a:solidFill>
                  <a:schemeClr val="bg1">
                    <a:lumMod val="50000"/>
                  </a:schemeClr>
                </a:solidFill>
                <a:latin typeface="Consolas" panose="020B0609020204030204" pitchFamily="49" charset="0"/>
              </a:rPr>
              <a:t>[</a:t>
            </a:r>
            <a:r>
              <a:rPr lang="sv-SE" sz="2000" b="1" dirty="0" err="1">
                <a:solidFill>
                  <a:schemeClr val="bg1">
                    <a:lumMod val="50000"/>
                  </a:schemeClr>
                </a:solidFill>
                <a:latin typeface="Consolas" panose="020B0609020204030204" pitchFamily="49" charset="0"/>
              </a:rPr>
              <a:t>click</a:t>
            </a:r>
            <a:r>
              <a:rPr lang="sv-SE" sz="2000" b="1" dirty="0">
                <a:solidFill>
                  <a:schemeClr val="bg1">
                    <a:lumMod val="50000"/>
                  </a:schemeClr>
                </a:solidFill>
                <a:latin typeface="Consolas" panose="020B0609020204030204" pitchFamily="49" charset="0"/>
              </a:rPr>
              <a:t>]</a:t>
            </a:r>
          </a:p>
        </p:txBody>
      </p:sp>
      <p:grpSp>
        <p:nvGrpSpPr>
          <p:cNvPr id="63" name="Grupp 62">
            <a:extLst>
              <a:ext uri="{FF2B5EF4-FFF2-40B4-BE49-F238E27FC236}">
                <a16:creationId xmlns:a16="http://schemas.microsoft.com/office/drawing/2014/main" id="{79C08384-E08F-46FA-A194-A857CBCB1179}"/>
              </a:ext>
            </a:extLst>
          </p:cNvPr>
          <p:cNvGrpSpPr/>
          <p:nvPr/>
        </p:nvGrpSpPr>
        <p:grpSpPr>
          <a:xfrm>
            <a:off x="6840436" y="1950848"/>
            <a:ext cx="493552" cy="570141"/>
            <a:chOff x="6607834" y="288536"/>
            <a:chExt cx="493552" cy="570141"/>
          </a:xfrm>
        </p:grpSpPr>
        <p:sp>
          <p:nvSpPr>
            <p:cNvPr id="64" name="Ellips 63">
              <a:extLst>
                <a:ext uri="{FF2B5EF4-FFF2-40B4-BE49-F238E27FC236}">
                  <a16:creationId xmlns:a16="http://schemas.microsoft.com/office/drawing/2014/main" id="{BE0850AE-8E1F-4809-B9AA-0978DDE71B8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textruta 64">
              <a:extLst>
                <a:ext uri="{FF2B5EF4-FFF2-40B4-BE49-F238E27FC236}">
                  <a16:creationId xmlns:a16="http://schemas.microsoft.com/office/drawing/2014/main" id="{DC2AB374-C586-4DEF-91BE-8D73DB56C529}"/>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cxnSp>
        <p:nvCxnSpPr>
          <p:cNvPr id="3" name="Rak pilkoppling 2">
            <a:extLst>
              <a:ext uri="{FF2B5EF4-FFF2-40B4-BE49-F238E27FC236}">
                <a16:creationId xmlns:a16="http://schemas.microsoft.com/office/drawing/2014/main" id="{526510A4-980B-F032-FAC8-8582BE19F130}"/>
              </a:ext>
            </a:extLst>
          </p:cNvPr>
          <p:cNvCxnSpPr>
            <a:cxnSpLocks/>
            <a:stCxn id="36" idx="1"/>
          </p:cNvCxnSpPr>
          <p:nvPr/>
        </p:nvCxnSpPr>
        <p:spPr>
          <a:xfrm flipH="1" flipV="1">
            <a:off x="8936966" y="2319027"/>
            <a:ext cx="1962783" cy="1079310"/>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8" name="textruta 7">
            <a:extLst>
              <a:ext uri="{FF2B5EF4-FFF2-40B4-BE49-F238E27FC236}">
                <a16:creationId xmlns:a16="http://schemas.microsoft.com/office/drawing/2014/main" id="{2E797B03-66B7-09A7-A9DD-A639BDECC364}"/>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[1</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3]</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pic>
        <p:nvPicPr>
          <p:cNvPr id="7" name="Bildobjekt 6">
            <a:extLst>
              <a:ext uri="{FF2B5EF4-FFF2-40B4-BE49-F238E27FC236}">
                <a16:creationId xmlns:a16="http://schemas.microsoft.com/office/drawing/2014/main" id="{FDCC4427-8815-9FE8-C5FD-F3B3E9E7D668}"/>
              </a:ext>
            </a:extLst>
          </p:cNvPr>
          <p:cNvPicPr>
            <a:picLocks noChangeAspect="1"/>
          </p:cNvPicPr>
          <p:nvPr/>
        </p:nvPicPr>
        <p:blipFill>
          <a:blip r:embed="rId5"/>
          <a:stretch>
            <a:fillRect/>
          </a:stretch>
        </p:blipFill>
        <p:spPr>
          <a:xfrm>
            <a:off x="5134481" y="3521822"/>
            <a:ext cx="1739903" cy="1752936"/>
          </a:xfrm>
          <a:prstGeom prst="rect">
            <a:avLst/>
          </a:prstGeom>
        </p:spPr>
      </p:pic>
    </p:spTree>
    <p:extLst>
      <p:ext uri="{BB962C8B-B14F-4D97-AF65-F5344CB8AC3E}">
        <p14:creationId xmlns:p14="http://schemas.microsoft.com/office/powerpoint/2010/main" val="88589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949E0044-F711-F26B-7294-5B09021DC367}"/>
              </a:ext>
            </a:extLst>
          </p:cNvPr>
          <p:cNvPicPr>
            <a:picLocks noChangeAspect="1"/>
          </p:cNvPicPr>
          <p:nvPr/>
        </p:nvPicPr>
        <p:blipFill>
          <a:blip r:embed="rId2"/>
          <a:stretch>
            <a:fillRect/>
          </a:stretch>
        </p:blipFill>
        <p:spPr>
          <a:xfrm>
            <a:off x="7728877" y="0"/>
            <a:ext cx="4286250" cy="6858000"/>
          </a:xfrm>
          <a:prstGeom prst="rect">
            <a:avLst/>
          </a:prstGeom>
        </p:spPr>
      </p:pic>
      <p:pic>
        <p:nvPicPr>
          <p:cNvPr id="3" name="Bildobjekt 2">
            <a:extLst>
              <a:ext uri="{FF2B5EF4-FFF2-40B4-BE49-F238E27FC236}">
                <a16:creationId xmlns:a16="http://schemas.microsoft.com/office/drawing/2014/main" id="{B7A98AC0-FB11-AA32-1103-201730AFB69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b="43649"/>
          <a:stretch>
            <a:fillRect/>
          </a:stretch>
        </p:blipFill>
        <p:spPr>
          <a:xfrm>
            <a:off x="4622429" y="2993480"/>
            <a:ext cx="3126328" cy="3864520"/>
          </a:xfrm>
          <a:prstGeom prst="rect">
            <a:avLst/>
          </a:prstGeom>
        </p:spPr>
      </p:pic>
      <p:sp>
        <p:nvSpPr>
          <p:cNvPr id="2" name="Rubrik 1">
            <a:extLst>
              <a:ext uri="{FF2B5EF4-FFF2-40B4-BE49-F238E27FC236}">
                <a16:creationId xmlns:a16="http://schemas.microsoft.com/office/drawing/2014/main" id="{6D6F45B5-E282-430C-95AA-F38E46FB5293}"/>
              </a:ext>
            </a:extLst>
          </p:cNvPr>
          <p:cNvSpPr>
            <a:spLocks noGrp="1"/>
          </p:cNvSpPr>
          <p:nvPr>
            <p:ph type="title"/>
          </p:nvPr>
        </p:nvSpPr>
        <p:spPr/>
        <p:txBody>
          <a:bodyPr/>
          <a:lstStyle/>
          <a:p>
            <a:r>
              <a:rPr lang="sv-SE" dirty="0"/>
              <a:t>Connect a Bluetooth speaker</a:t>
            </a:r>
          </a:p>
        </p:txBody>
      </p:sp>
      <p:grpSp>
        <p:nvGrpSpPr>
          <p:cNvPr id="32" name="Grupp 31">
            <a:extLst>
              <a:ext uri="{FF2B5EF4-FFF2-40B4-BE49-F238E27FC236}">
                <a16:creationId xmlns:a16="http://schemas.microsoft.com/office/drawing/2014/main" id="{2A6F4844-3066-4E88-B3C1-6D56DA0DAC5C}"/>
              </a:ext>
            </a:extLst>
          </p:cNvPr>
          <p:cNvGrpSpPr/>
          <p:nvPr/>
        </p:nvGrpSpPr>
        <p:grpSpPr>
          <a:xfrm>
            <a:off x="323437" y="1482588"/>
            <a:ext cx="493552" cy="570141"/>
            <a:chOff x="6607834" y="288536"/>
            <a:chExt cx="493552" cy="570141"/>
          </a:xfrm>
        </p:grpSpPr>
        <p:sp>
          <p:nvSpPr>
            <p:cNvPr id="33" name="Ellips 32">
              <a:extLst>
                <a:ext uri="{FF2B5EF4-FFF2-40B4-BE49-F238E27FC236}">
                  <a16:creationId xmlns:a16="http://schemas.microsoft.com/office/drawing/2014/main" id="{7943D2EA-F35D-4572-901A-047106014AB5}"/>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extruta 33">
              <a:extLst>
                <a:ext uri="{FF2B5EF4-FFF2-40B4-BE49-F238E27FC236}">
                  <a16:creationId xmlns:a16="http://schemas.microsoft.com/office/drawing/2014/main" id="{C04EEAF9-5B19-4ADE-BFE1-8CBBE906D502}"/>
                </a:ext>
              </a:extLst>
            </p:cNvPr>
            <p:cNvSpPr txBox="1"/>
            <p:nvPr/>
          </p:nvSpPr>
          <p:spPr>
            <a:xfrm>
              <a:off x="6682127" y="288536"/>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4</a:t>
              </a:r>
            </a:p>
          </p:txBody>
        </p:sp>
      </p:grpSp>
      <p:cxnSp>
        <p:nvCxnSpPr>
          <p:cNvPr id="38" name="Rak pilkoppling 37">
            <a:extLst>
              <a:ext uri="{FF2B5EF4-FFF2-40B4-BE49-F238E27FC236}">
                <a16:creationId xmlns:a16="http://schemas.microsoft.com/office/drawing/2014/main" id="{38E71F14-12A0-4DCF-9239-C8D037B33BCD}"/>
              </a:ext>
            </a:extLst>
          </p:cNvPr>
          <p:cNvCxnSpPr>
            <a:cxnSpLocks/>
            <a:endCxn id="6" idx="2"/>
          </p:cNvCxnSpPr>
          <p:nvPr/>
        </p:nvCxnSpPr>
        <p:spPr>
          <a:xfrm flipH="1" flipV="1">
            <a:off x="8893928" y="1071188"/>
            <a:ext cx="457116" cy="3594899"/>
          </a:xfrm>
          <a:prstGeom prst="straightConnector1">
            <a:avLst/>
          </a:prstGeom>
          <a:ln w="28575">
            <a:solidFill>
              <a:srgbClr val="E7782C"/>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ruta 38">
            <a:extLst>
              <a:ext uri="{FF2B5EF4-FFF2-40B4-BE49-F238E27FC236}">
                <a16:creationId xmlns:a16="http://schemas.microsoft.com/office/drawing/2014/main" id="{D48D1FE1-6185-453B-8D78-95C33A14F3F8}"/>
              </a:ext>
            </a:extLst>
          </p:cNvPr>
          <p:cNvSpPr txBox="1"/>
          <p:nvPr/>
        </p:nvSpPr>
        <p:spPr>
          <a:xfrm>
            <a:off x="8326769" y="4640209"/>
            <a:ext cx="2704138" cy="584775"/>
          </a:xfrm>
          <a:prstGeom prst="rect">
            <a:avLst/>
          </a:prstGeom>
          <a:noFill/>
        </p:spPr>
        <p:txBody>
          <a:bodyPr wrap="square" rtlCol="0">
            <a:spAutoFit/>
          </a:bodyPr>
          <a:lstStyle/>
          <a:p>
            <a:r>
              <a:rPr lang="sv-SE" sz="1600" b="1" dirty="0">
                <a:solidFill>
                  <a:schemeClr val="bg1">
                    <a:lumMod val="50000"/>
                  </a:schemeClr>
                </a:solidFill>
                <a:latin typeface="Consolas" panose="020B0609020204030204" pitchFamily="49" charset="0"/>
              </a:rPr>
              <a:t>[</a:t>
            </a:r>
            <a:r>
              <a:rPr lang="sv-SE" sz="1600" b="1" dirty="0" err="1">
                <a:solidFill>
                  <a:schemeClr val="bg1">
                    <a:lumMod val="50000"/>
                  </a:schemeClr>
                </a:solidFill>
                <a:latin typeface="Consolas" panose="020B0609020204030204" pitchFamily="49" charset="0"/>
              </a:rPr>
              <a:t>click</a:t>
            </a:r>
            <a:r>
              <a:rPr lang="sv-SE" sz="1600" b="1" dirty="0">
                <a:solidFill>
                  <a:schemeClr val="bg1">
                    <a:lumMod val="50000"/>
                  </a:schemeClr>
                </a:solidFill>
                <a:latin typeface="Consolas" panose="020B0609020204030204" pitchFamily="49" charset="0"/>
              </a:rPr>
              <a:t> on the </a:t>
            </a:r>
            <a:r>
              <a:rPr lang="sv-SE" sz="1600" b="1" dirty="0" err="1">
                <a:solidFill>
                  <a:schemeClr val="bg1">
                    <a:lumMod val="50000"/>
                  </a:schemeClr>
                </a:solidFill>
                <a:latin typeface="Consolas" panose="020B0609020204030204" pitchFamily="49" charset="0"/>
              </a:rPr>
              <a:t>name</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of</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u="sng" dirty="0" err="1">
                <a:solidFill>
                  <a:schemeClr val="bg1">
                    <a:lumMod val="50000"/>
                  </a:schemeClr>
                </a:solidFill>
                <a:latin typeface="Consolas" panose="020B0609020204030204" pitchFamily="49" charset="0"/>
              </a:rPr>
              <a:t>one</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of</a:t>
            </a:r>
            <a:r>
              <a:rPr lang="sv-SE" sz="1600" b="1" dirty="0">
                <a:solidFill>
                  <a:schemeClr val="bg1">
                    <a:lumMod val="50000"/>
                  </a:schemeClr>
                </a:solidFill>
                <a:latin typeface="Consolas" panose="020B0609020204030204" pitchFamily="49" charset="0"/>
              </a:rPr>
              <a:t> the speakers]</a:t>
            </a:r>
          </a:p>
        </p:txBody>
      </p:sp>
      <p:cxnSp>
        <p:nvCxnSpPr>
          <p:cNvPr id="43" name="Rak pilkoppling 42">
            <a:extLst>
              <a:ext uri="{FF2B5EF4-FFF2-40B4-BE49-F238E27FC236}">
                <a16:creationId xmlns:a16="http://schemas.microsoft.com/office/drawing/2014/main" id="{ECF8898E-E067-401E-A90C-733AFF25CAFD}"/>
              </a:ext>
            </a:extLst>
          </p:cNvPr>
          <p:cNvCxnSpPr>
            <a:cxnSpLocks/>
          </p:cNvCxnSpPr>
          <p:nvPr/>
        </p:nvCxnSpPr>
        <p:spPr>
          <a:xfrm flipH="1" flipV="1">
            <a:off x="9181249" y="1509424"/>
            <a:ext cx="191006" cy="313078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ruta 56">
            <a:extLst>
              <a:ext uri="{FF2B5EF4-FFF2-40B4-BE49-F238E27FC236}">
                <a16:creationId xmlns:a16="http://schemas.microsoft.com/office/drawing/2014/main" id="{D489C276-C572-4444-98F9-D1CED6462305}"/>
              </a:ext>
            </a:extLst>
          </p:cNvPr>
          <p:cNvSpPr txBox="1"/>
          <p:nvPr/>
        </p:nvSpPr>
        <p:spPr>
          <a:xfrm>
            <a:off x="5058818" y="4196481"/>
            <a:ext cx="2153503" cy="369332"/>
          </a:xfrm>
          <a:prstGeom prst="rect">
            <a:avLst/>
          </a:prstGeom>
          <a:noFill/>
        </p:spPr>
        <p:txBody>
          <a:bodyPr wrap="square" rtlCol="0">
            <a:spAutoFit/>
          </a:bodyPr>
          <a:lstStyle/>
          <a:p>
            <a:r>
              <a:rPr lang="sv-SE" b="1" dirty="0">
                <a:solidFill>
                  <a:schemeClr val="bg1">
                    <a:lumMod val="85000"/>
                  </a:schemeClr>
                </a:solidFill>
                <a:latin typeface="Consolas" panose="020B0609020204030204" pitchFamily="49" charset="0"/>
              </a:rPr>
              <a:t>[</a:t>
            </a:r>
            <a:r>
              <a:rPr lang="sv-SE" b="1" dirty="0" err="1">
                <a:solidFill>
                  <a:schemeClr val="bg1">
                    <a:lumMod val="85000"/>
                  </a:schemeClr>
                </a:solidFill>
                <a:latin typeface="Consolas" panose="020B0609020204030204" pitchFamily="49" charset="0"/>
              </a:rPr>
              <a:t>notifications</a:t>
            </a:r>
            <a:r>
              <a:rPr lang="sv-SE" b="1" dirty="0">
                <a:solidFill>
                  <a:schemeClr val="bg1">
                    <a:lumMod val="85000"/>
                  </a:schemeClr>
                </a:solidFill>
                <a:latin typeface="Consolas" panose="020B0609020204030204" pitchFamily="49" charset="0"/>
              </a:rPr>
              <a:t>]</a:t>
            </a:r>
          </a:p>
        </p:txBody>
      </p:sp>
      <p:sp>
        <p:nvSpPr>
          <p:cNvPr id="58" name="textruta 57">
            <a:extLst>
              <a:ext uri="{FF2B5EF4-FFF2-40B4-BE49-F238E27FC236}">
                <a16:creationId xmlns:a16="http://schemas.microsoft.com/office/drawing/2014/main" id="{97A4645D-ABDB-4D38-8CE8-C2C64421D98D}"/>
              </a:ext>
            </a:extLst>
          </p:cNvPr>
          <p:cNvSpPr txBox="1"/>
          <p:nvPr/>
        </p:nvSpPr>
        <p:spPr>
          <a:xfrm>
            <a:off x="5370165" y="5096006"/>
            <a:ext cx="1658482" cy="584775"/>
          </a:xfrm>
          <a:prstGeom prst="rect">
            <a:avLst/>
          </a:prstGeom>
          <a:noFill/>
        </p:spPr>
        <p:txBody>
          <a:bodyPr wrap="square" rtlCol="0">
            <a:spAutoFit/>
          </a:bodyPr>
          <a:lstStyle/>
          <a:p>
            <a:r>
              <a:rPr lang="sv-SE" sz="3200" b="1" dirty="0">
                <a:solidFill>
                  <a:schemeClr val="bg1">
                    <a:lumMod val="75000"/>
                  </a:schemeClr>
                </a:solidFill>
                <a:latin typeface="Consolas" panose="020B0609020204030204" pitchFamily="49" charset="0"/>
              </a:rPr>
              <a:t>[</a:t>
            </a:r>
            <a:r>
              <a:rPr lang="sv-SE" sz="3200" b="1" dirty="0" err="1">
                <a:solidFill>
                  <a:schemeClr val="bg1">
                    <a:lumMod val="75000"/>
                  </a:schemeClr>
                </a:solidFill>
                <a:latin typeface="Consolas" panose="020B0609020204030204" pitchFamily="49" charset="0"/>
              </a:rPr>
              <a:t>wait</a:t>
            </a:r>
            <a:r>
              <a:rPr lang="sv-SE" sz="3200" b="1" dirty="0">
                <a:solidFill>
                  <a:schemeClr val="bg1">
                    <a:lumMod val="75000"/>
                  </a:schemeClr>
                </a:solidFill>
                <a:latin typeface="Consolas" panose="020B0609020204030204" pitchFamily="49" charset="0"/>
              </a:rPr>
              <a:t>]</a:t>
            </a:r>
          </a:p>
        </p:txBody>
      </p:sp>
      <p:sp>
        <p:nvSpPr>
          <p:cNvPr id="59" name="textruta 58">
            <a:extLst>
              <a:ext uri="{FF2B5EF4-FFF2-40B4-BE49-F238E27FC236}">
                <a16:creationId xmlns:a16="http://schemas.microsoft.com/office/drawing/2014/main" id="{AA226476-048A-4071-BC47-BF15AD456975}"/>
              </a:ext>
            </a:extLst>
          </p:cNvPr>
          <p:cNvSpPr txBox="1"/>
          <p:nvPr/>
        </p:nvSpPr>
        <p:spPr>
          <a:xfrm>
            <a:off x="816577" y="2569561"/>
            <a:ext cx="3505035" cy="1811586"/>
          </a:xfrm>
          <a:prstGeom prst="rect">
            <a:avLst/>
          </a:prstGeom>
          <a:noFill/>
        </p:spPr>
        <p:txBody>
          <a:bodyPr wrap="square">
            <a:spAutoFit/>
          </a:bodyPr>
          <a:lstStyle/>
          <a:p>
            <a:pPr algn="just">
              <a:lnSpc>
                <a:spcPct val="112000"/>
              </a:lnSpc>
              <a:spcBef>
                <a:spcPts val="1000"/>
              </a:spcBef>
            </a:pPr>
            <a:r>
              <a:rPr lang="sv-SE" sz="1200" b="1" cap="small" spc="25" dirty="0" err="1">
                <a:effectLst/>
                <a:latin typeface="Corbel" panose="020B0503020204020204" pitchFamily="34" charset="0"/>
              </a:rPr>
              <a:t>Choose</a:t>
            </a:r>
            <a:r>
              <a:rPr lang="sv-SE" sz="1200" b="1" cap="small" spc="25" dirty="0">
                <a:effectLst/>
                <a:latin typeface="Corbel" panose="020B0503020204020204" pitchFamily="34" charset="0"/>
              </a:rPr>
              <a:t> a Bluetooth speaker</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In the pop-up menu pick the speaker you want to connect to… [click on the name of the speaker]</a:t>
            </a: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...then the streamer will become connected and the Bluetooth Page will also be updated with the new speaker connection.</a:t>
            </a:r>
          </a:p>
          <a:p>
            <a:pPr>
              <a:lnSpc>
                <a:spcPct val="115000"/>
              </a:lnSpc>
              <a:spcAft>
                <a:spcPts val="1000"/>
              </a:spcAft>
            </a:pPr>
            <a:r>
              <a:rPr lang="en-GB" sz="1200" b="1" dirty="0">
                <a:effectLst/>
                <a:latin typeface="Gadugi" panose="020B0502040204020203" pitchFamily="34" charset="0"/>
                <a:ea typeface="Times New Roman" panose="02020603050405020304" pitchFamily="18" charset="0"/>
                <a:cs typeface="Times New Roman" panose="02020603050405020304" pitchFamily="18" charset="0"/>
              </a:rPr>
              <a:t>Important</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any ongoing streaming w</a:t>
            </a:r>
            <a:r>
              <a:rPr lang="en-GB" sz="1200" dirty="0">
                <a:latin typeface="Gadugi" panose="020B0502040204020203" pitchFamily="34" charset="0"/>
                <a:ea typeface="Times New Roman" panose="02020603050405020304" pitchFamily="18" charset="0"/>
                <a:cs typeface="Times New Roman" panose="02020603050405020304" pitchFamily="18" charset="0"/>
              </a:rPr>
              <a:t>ill be reset!</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p:txBody>
      </p:sp>
      <p:grpSp>
        <p:nvGrpSpPr>
          <p:cNvPr id="66" name="Grupp 65">
            <a:extLst>
              <a:ext uri="{FF2B5EF4-FFF2-40B4-BE49-F238E27FC236}">
                <a16:creationId xmlns:a16="http://schemas.microsoft.com/office/drawing/2014/main" id="{DCD2FAC9-3AB9-4A23-ADE1-3C67952181CC}"/>
              </a:ext>
            </a:extLst>
          </p:cNvPr>
          <p:cNvGrpSpPr/>
          <p:nvPr/>
        </p:nvGrpSpPr>
        <p:grpSpPr>
          <a:xfrm>
            <a:off x="344647" y="2412471"/>
            <a:ext cx="493552" cy="588275"/>
            <a:chOff x="6607834" y="270402"/>
            <a:chExt cx="493552" cy="588275"/>
          </a:xfrm>
        </p:grpSpPr>
        <p:sp>
          <p:nvSpPr>
            <p:cNvPr id="67" name="Ellips 66">
              <a:extLst>
                <a:ext uri="{FF2B5EF4-FFF2-40B4-BE49-F238E27FC236}">
                  <a16:creationId xmlns:a16="http://schemas.microsoft.com/office/drawing/2014/main" id="{20A4F879-E81A-4717-BC2F-4D4AFD209176}"/>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textruta 67">
              <a:extLst>
                <a:ext uri="{FF2B5EF4-FFF2-40B4-BE49-F238E27FC236}">
                  <a16:creationId xmlns:a16="http://schemas.microsoft.com/office/drawing/2014/main" id="{87D0F24E-FCED-4304-B589-58EE5375FBF0}"/>
                </a:ext>
              </a:extLst>
            </p:cNvPr>
            <p:cNvSpPr txBox="1"/>
            <p:nvPr/>
          </p:nvSpPr>
          <p:spPr>
            <a:xfrm>
              <a:off x="6660784" y="270402"/>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5</a:t>
              </a:r>
            </a:p>
          </p:txBody>
        </p:sp>
      </p:grpSp>
      <p:grpSp>
        <p:nvGrpSpPr>
          <p:cNvPr id="69" name="Grupp 68">
            <a:extLst>
              <a:ext uri="{FF2B5EF4-FFF2-40B4-BE49-F238E27FC236}">
                <a16:creationId xmlns:a16="http://schemas.microsoft.com/office/drawing/2014/main" id="{A7EDE1AC-8D21-4CD0-9D52-4694FF1399E8}"/>
              </a:ext>
            </a:extLst>
          </p:cNvPr>
          <p:cNvGrpSpPr/>
          <p:nvPr/>
        </p:nvGrpSpPr>
        <p:grpSpPr>
          <a:xfrm>
            <a:off x="7138028" y="3485431"/>
            <a:ext cx="493552" cy="570141"/>
            <a:chOff x="6607834" y="288536"/>
            <a:chExt cx="493552" cy="570141"/>
          </a:xfrm>
        </p:grpSpPr>
        <p:sp>
          <p:nvSpPr>
            <p:cNvPr id="70" name="Ellips 69">
              <a:extLst>
                <a:ext uri="{FF2B5EF4-FFF2-40B4-BE49-F238E27FC236}">
                  <a16:creationId xmlns:a16="http://schemas.microsoft.com/office/drawing/2014/main" id="{4887C68A-0BD2-427D-9615-DEC9F3D6293B}"/>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textruta 70">
              <a:extLst>
                <a:ext uri="{FF2B5EF4-FFF2-40B4-BE49-F238E27FC236}">
                  <a16:creationId xmlns:a16="http://schemas.microsoft.com/office/drawing/2014/main" id="{445E4DBA-8075-46F4-BBC0-B79FA9214AA1}"/>
                </a:ext>
              </a:extLst>
            </p:cNvPr>
            <p:cNvSpPr txBox="1"/>
            <p:nvPr/>
          </p:nvSpPr>
          <p:spPr>
            <a:xfrm>
              <a:off x="6682127" y="288536"/>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4</a:t>
              </a:r>
            </a:p>
          </p:txBody>
        </p:sp>
      </p:grpSp>
      <p:grpSp>
        <p:nvGrpSpPr>
          <p:cNvPr id="72" name="Grupp 71">
            <a:extLst>
              <a:ext uri="{FF2B5EF4-FFF2-40B4-BE49-F238E27FC236}">
                <a16:creationId xmlns:a16="http://schemas.microsoft.com/office/drawing/2014/main" id="{C118A73C-DF50-4ED2-90B6-1E02824BB9B9}"/>
              </a:ext>
            </a:extLst>
          </p:cNvPr>
          <p:cNvGrpSpPr/>
          <p:nvPr/>
        </p:nvGrpSpPr>
        <p:grpSpPr>
          <a:xfrm>
            <a:off x="9775991" y="829239"/>
            <a:ext cx="493552" cy="588275"/>
            <a:chOff x="6607834" y="270402"/>
            <a:chExt cx="493552" cy="588275"/>
          </a:xfrm>
        </p:grpSpPr>
        <p:sp>
          <p:nvSpPr>
            <p:cNvPr id="73" name="Ellips 72">
              <a:extLst>
                <a:ext uri="{FF2B5EF4-FFF2-40B4-BE49-F238E27FC236}">
                  <a16:creationId xmlns:a16="http://schemas.microsoft.com/office/drawing/2014/main" id="{A1963666-59BA-4D46-8D03-7E819181E740}"/>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textruta 73">
              <a:extLst>
                <a:ext uri="{FF2B5EF4-FFF2-40B4-BE49-F238E27FC236}">
                  <a16:creationId xmlns:a16="http://schemas.microsoft.com/office/drawing/2014/main" id="{80B99D96-6106-41FC-A675-CB65ADA6AED9}"/>
                </a:ext>
              </a:extLst>
            </p:cNvPr>
            <p:cNvSpPr txBox="1"/>
            <p:nvPr/>
          </p:nvSpPr>
          <p:spPr>
            <a:xfrm>
              <a:off x="6660784" y="270402"/>
              <a:ext cx="37061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5</a:t>
              </a:r>
            </a:p>
          </p:txBody>
        </p:sp>
      </p:grpSp>
      <p:sp>
        <p:nvSpPr>
          <p:cNvPr id="6" name="Rektangel 5">
            <a:extLst>
              <a:ext uri="{FF2B5EF4-FFF2-40B4-BE49-F238E27FC236}">
                <a16:creationId xmlns:a16="http://schemas.microsoft.com/office/drawing/2014/main" id="{5D8CDC79-3DA5-4182-B7B2-ABD4DC26D9E6}"/>
              </a:ext>
            </a:extLst>
          </p:cNvPr>
          <p:cNvSpPr/>
          <p:nvPr/>
        </p:nvSpPr>
        <p:spPr>
          <a:xfrm>
            <a:off x="8436812" y="855117"/>
            <a:ext cx="914232" cy="216071"/>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ktangel 48">
            <a:extLst>
              <a:ext uri="{FF2B5EF4-FFF2-40B4-BE49-F238E27FC236}">
                <a16:creationId xmlns:a16="http://schemas.microsoft.com/office/drawing/2014/main" id="{0691D4B2-9485-476D-BD5C-D1CDCC231849}"/>
              </a:ext>
            </a:extLst>
          </p:cNvPr>
          <p:cNvSpPr/>
          <p:nvPr/>
        </p:nvSpPr>
        <p:spPr>
          <a:xfrm>
            <a:off x="8452479" y="1234861"/>
            <a:ext cx="757421" cy="237503"/>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ruta 14">
            <a:extLst>
              <a:ext uri="{FF2B5EF4-FFF2-40B4-BE49-F238E27FC236}">
                <a16:creationId xmlns:a16="http://schemas.microsoft.com/office/drawing/2014/main" id="{408F187D-4BE3-9D1F-14FD-6D21A486FD06}"/>
              </a:ext>
            </a:extLst>
          </p:cNvPr>
          <p:cNvSpPr txBox="1"/>
          <p:nvPr/>
        </p:nvSpPr>
        <p:spPr>
          <a:xfrm>
            <a:off x="891282" y="1719383"/>
            <a:ext cx="2389882" cy="286425"/>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Gadugi" panose="020B0502040204020203" pitchFamily="34" charset="0"/>
                <a:ea typeface="Times New Roman" panose="02020603050405020304" pitchFamily="18" charset="0"/>
                <a:cs typeface="Times New Roman" panose="02020603050405020304" pitchFamily="18" charset="0"/>
              </a:rPr>
              <a:t>Wait patiently. Wait, wait…</a:t>
            </a:r>
          </a:p>
        </p:txBody>
      </p:sp>
      <p:grpSp>
        <p:nvGrpSpPr>
          <p:cNvPr id="16" name="Grupp 15">
            <a:extLst>
              <a:ext uri="{FF2B5EF4-FFF2-40B4-BE49-F238E27FC236}">
                <a16:creationId xmlns:a16="http://schemas.microsoft.com/office/drawing/2014/main" id="{88689201-5A28-D519-D16B-E959AD857F42}"/>
              </a:ext>
            </a:extLst>
          </p:cNvPr>
          <p:cNvGrpSpPr/>
          <p:nvPr/>
        </p:nvGrpSpPr>
        <p:grpSpPr>
          <a:xfrm>
            <a:off x="4893801" y="1469606"/>
            <a:ext cx="1325260" cy="1095554"/>
            <a:chOff x="5190229" y="2613805"/>
            <a:chExt cx="1325260" cy="1095554"/>
          </a:xfrm>
        </p:grpSpPr>
        <p:sp>
          <p:nvSpPr>
            <p:cNvPr id="37" name="Ellips 36">
              <a:extLst>
                <a:ext uri="{FF2B5EF4-FFF2-40B4-BE49-F238E27FC236}">
                  <a16:creationId xmlns:a16="http://schemas.microsoft.com/office/drawing/2014/main" id="{B94F3234-E79E-88B9-9E6E-85EA996839E9}"/>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40" name="textruta 39">
              <a:extLst>
                <a:ext uri="{FF2B5EF4-FFF2-40B4-BE49-F238E27FC236}">
                  <a16:creationId xmlns:a16="http://schemas.microsoft.com/office/drawing/2014/main" id="{70696CFF-B772-4200-DE30-ABABC9476E0A}"/>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sp>
        <p:nvSpPr>
          <p:cNvPr id="41" name="textruta 40">
            <a:extLst>
              <a:ext uri="{FF2B5EF4-FFF2-40B4-BE49-F238E27FC236}">
                <a16:creationId xmlns:a16="http://schemas.microsoft.com/office/drawing/2014/main" id="{5069A0E2-0F51-EE1E-D14E-8D72416FD6BC}"/>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[2</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a:t>
            </a:r>
            <a:r>
              <a:rPr kumimoji="0" lang="sv-SE" sz="4400" b="0" i="0" u="none" strike="noStrike" kern="1200" cap="none" spc="0" normalizeH="0" baseline="0" noProof="0" dirty="0" err="1">
                <a:ln>
                  <a:noFill/>
                </a:ln>
                <a:solidFill>
                  <a:schemeClr val="bg1"/>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 3]</a:t>
            </a:r>
            <a:endParaRPr kumimoji="0" lang="sv-SE"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332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00AC437A-8687-1B38-4C86-85D8FC9760D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rcRect r="5154"/>
          <a:stretch>
            <a:fillRect/>
          </a:stretch>
        </p:blipFill>
        <p:spPr>
          <a:xfrm>
            <a:off x="6846564" y="0"/>
            <a:ext cx="3154393" cy="6858000"/>
          </a:xfrm>
          <a:prstGeom prst="rect">
            <a:avLst/>
          </a:prstGeom>
        </p:spPr>
      </p:pic>
      <p:sp>
        <p:nvSpPr>
          <p:cNvPr id="6" name="textruta 5">
            <a:extLst>
              <a:ext uri="{FF2B5EF4-FFF2-40B4-BE49-F238E27FC236}">
                <a16:creationId xmlns:a16="http://schemas.microsoft.com/office/drawing/2014/main" id="{D3183BA9-0297-4D31-96A2-7F7202D60D7C}"/>
              </a:ext>
            </a:extLst>
          </p:cNvPr>
          <p:cNvSpPr txBox="1"/>
          <p:nvPr/>
        </p:nvSpPr>
        <p:spPr>
          <a:xfrm>
            <a:off x="838200" y="1358108"/>
            <a:ext cx="3518140" cy="3178627"/>
          </a:xfrm>
          <a:prstGeom prst="rect">
            <a:avLst/>
          </a:prstGeom>
          <a:noFill/>
        </p:spPr>
        <p:txBody>
          <a:bodyPr wrap="square">
            <a:spAutoFit/>
          </a:bodyPr>
          <a:lstStyle/>
          <a:p>
            <a:pPr algn="just">
              <a:lnSpc>
                <a:spcPct val="112000"/>
              </a:lnSpc>
              <a:spcBef>
                <a:spcPts val="1000"/>
              </a:spcBef>
            </a:pPr>
            <a:r>
              <a:rPr lang="sv-SE" sz="1200" b="1" cap="small" spc="25" dirty="0">
                <a:latin typeface="Corbel" panose="020B0503020204020204" pitchFamily="34" charset="0"/>
              </a:rPr>
              <a:t>The Bluetooth speaker is </a:t>
            </a:r>
            <a:r>
              <a:rPr lang="sv-SE" sz="1200" b="1" cap="small" spc="25" dirty="0" err="1">
                <a:latin typeface="Corbel" panose="020B0503020204020204" pitchFamily="34" charset="0"/>
              </a:rPr>
              <a:t>connected</a:t>
            </a:r>
            <a:endParaRPr lang="sv-SE" sz="1200" b="1" cap="small" spc="25" dirty="0">
              <a:effectLst/>
              <a:latin typeface="Corbel" panose="020B0503020204020204" pitchFamily="34" charset="0"/>
            </a:endParaRP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When a Bluetooth speaker has been connected it is shown on the Bluetooth page. </a:t>
            </a: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Click on the orange cross button to disconnect.</a:t>
            </a: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Or turn off the Bluetooth speaker.</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r>
              <a:rPr lang="en-GB" sz="1200" b="1" cap="small" spc="25" dirty="0">
                <a:latin typeface="Corbel" panose="020B0503020204020204" pitchFamily="34" charset="0"/>
              </a:rPr>
              <a:t>Connected and/or paired phones are also shown</a:t>
            </a:r>
            <a:br>
              <a:rPr lang="en-GB" sz="1200" b="1" cap="small" spc="25" dirty="0">
                <a:latin typeface="Corbel" panose="020B0503020204020204" pitchFamily="34" charset="0"/>
              </a:rPr>
            </a:br>
            <a:r>
              <a:rPr lang="en-GB" sz="1200" dirty="0">
                <a:latin typeface="Gadugi" panose="020B0502040204020203" pitchFamily="34" charset="0"/>
                <a:cs typeface="Times New Roman" panose="02020603050405020304" pitchFamily="18" charset="0"/>
              </a:rPr>
              <a:t>The Bluetooth pages displays all connected and/or paired devices, not only speakers.</a:t>
            </a:r>
            <a:endParaRPr lang="sv-SE" sz="1200" dirty="0"/>
          </a:p>
        </p:txBody>
      </p:sp>
      <p:grpSp>
        <p:nvGrpSpPr>
          <p:cNvPr id="9" name="Grupp 8">
            <a:extLst>
              <a:ext uri="{FF2B5EF4-FFF2-40B4-BE49-F238E27FC236}">
                <a16:creationId xmlns:a16="http://schemas.microsoft.com/office/drawing/2014/main" id="{E144ABA8-F230-4E69-9970-9BEE07B859A1}"/>
              </a:ext>
            </a:extLst>
          </p:cNvPr>
          <p:cNvGrpSpPr/>
          <p:nvPr/>
        </p:nvGrpSpPr>
        <p:grpSpPr>
          <a:xfrm>
            <a:off x="323025" y="1263318"/>
            <a:ext cx="493552" cy="527011"/>
            <a:chOff x="6607834" y="331666"/>
            <a:chExt cx="493552" cy="527011"/>
          </a:xfrm>
        </p:grpSpPr>
        <p:sp>
          <p:nvSpPr>
            <p:cNvPr id="10" name="Ellips 9">
              <a:extLst>
                <a:ext uri="{FF2B5EF4-FFF2-40B4-BE49-F238E27FC236}">
                  <a16:creationId xmlns:a16="http://schemas.microsoft.com/office/drawing/2014/main" id="{DC4E4A67-D9D6-40AF-9A25-8EEF83B93989}"/>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ED045201-FAB0-4DE2-A6C6-9B9B1BFD1D0E}"/>
                </a:ext>
              </a:extLst>
            </p:cNvPr>
            <p:cNvSpPr txBox="1"/>
            <p:nvPr/>
          </p:nvSpPr>
          <p:spPr>
            <a:xfrm>
              <a:off x="6664875" y="331666"/>
              <a:ext cx="37221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6</a:t>
              </a:r>
            </a:p>
          </p:txBody>
        </p:sp>
      </p:grpSp>
      <p:sp>
        <p:nvSpPr>
          <p:cNvPr id="38" name="textruta 37">
            <a:extLst>
              <a:ext uri="{FF2B5EF4-FFF2-40B4-BE49-F238E27FC236}">
                <a16:creationId xmlns:a16="http://schemas.microsoft.com/office/drawing/2014/main" id="{9055DA17-055D-446A-B3B7-8F62FA275549}"/>
              </a:ext>
            </a:extLst>
          </p:cNvPr>
          <p:cNvSpPr txBox="1"/>
          <p:nvPr/>
        </p:nvSpPr>
        <p:spPr>
          <a:xfrm>
            <a:off x="10515600" y="1239355"/>
            <a:ext cx="1604513" cy="584775"/>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disconnect</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the speaker</a:t>
            </a:r>
          </a:p>
        </p:txBody>
      </p:sp>
      <p:sp>
        <p:nvSpPr>
          <p:cNvPr id="43" name="textruta 42">
            <a:extLst>
              <a:ext uri="{FF2B5EF4-FFF2-40B4-BE49-F238E27FC236}">
                <a16:creationId xmlns:a16="http://schemas.microsoft.com/office/drawing/2014/main" id="{FA9C540A-5E15-4304-A672-33276F551469}"/>
              </a:ext>
            </a:extLst>
          </p:cNvPr>
          <p:cNvSpPr txBox="1"/>
          <p:nvPr/>
        </p:nvSpPr>
        <p:spPr>
          <a:xfrm>
            <a:off x="4572941" y="3259723"/>
            <a:ext cx="1325260" cy="338554"/>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a:t>
            </a:r>
          </a:p>
        </p:txBody>
      </p:sp>
      <p:sp>
        <p:nvSpPr>
          <p:cNvPr id="4" name="Rubrik 3">
            <a:extLst>
              <a:ext uri="{FF2B5EF4-FFF2-40B4-BE49-F238E27FC236}">
                <a16:creationId xmlns:a16="http://schemas.microsoft.com/office/drawing/2014/main" id="{2093ABC7-A1DE-0CC6-48AB-BD3BFF4E10EC}"/>
              </a:ext>
            </a:extLst>
          </p:cNvPr>
          <p:cNvSpPr>
            <a:spLocks noGrp="1"/>
          </p:cNvSpPr>
          <p:nvPr>
            <p:ph type="title"/>
          </p:nvPr>
        </p:nvSpPr>
        <p:spPr/>
        <p:txBody>
          <a:bodyPr/>
          <a:lstStyle/>
          <a:p>
            <a:r>
              <a:rPr lang="sv-SE" dirty="0"/>
              <a:t>Connect a Bluetooth spea</a:t>
            </a:r>
            <a:r>
              <a:rPr lang="sv-SE" dirty="0">
                <a:solidFill>
                  <a:schemeClr val="bg1"/>
                </a:solidFill>
              </a:rPr>
              <a:t>ker</a:t>
            </a:r>
          </a:p>
        </p:txBody>
      </p:sp>
      <p:sp>
        <p:nvSpPr>
          <p:cNvPr id="19" name="textruta 18">
            <a:extLst>
              <a:ext uri="{FF2B5EF4-FFF2-40B4-BE49-F238E27FC236}">
                <a16:creationId xmlns:a16="http://schemas.microsoft.com/office/drawing/2014/main" id="{D3F66B2C-535B-E0DD-8500-339F0325C4E3}"/>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[3</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a:t>
            </a:r>
            <a:r>
              <a:rPr kumimoji="0" lang="sv-SE" sz="4400" b="0" i="0" u="none" strike="noStrike" kern="1200" cap="none" spc="0" normalizeH="0" baseline="0" noProof="0" dirty="0" err="1">
                <a:ln>
                  <a:noFill/>
                </a:ln>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effectLst/>
                <a:uLnTx/>
                <a:uFillTx/>
                <a:latin typeface="Consolas" panose="020B0609020204030204" pitchFamily="49" charset="0"/>
                <a:ea typeface="+mn-ea"/>
                <a:cs typeface="+mn-cs"/>
              </a:rPr>
              <a:t> 3]</a:t>
            </a:r>
            <a:endParaRPr kumimoji="0" lang="sv-SE" sz="1800" b="0" i="0" u="none" strike="noStrike" kern="1200" cap="none" spc="0" normalizeH="0" baseline="0" noProof="0" dirty="0">
              <a:ln>
                <a:noFill/>
              </a:ln>
              <a:effectLst/>
              <a:uLnTx/>
              <a:uFillTx/>
              <a:latin typeface="Calibri" panose="020F0502020204030204"/>
              <a:ea typeface="+mn-ea"/>
              <a:cs typeface="+mn-cs"/>
            </a:endParaRPr>
          </a:p>
        </p:txBody>
      </p:sp>
      <p:cxnSp>
        <p:nvCxnSpPr>
          <p:cNvPr id="20" name="Rak pilkoppling 19">
            <a:extLst>
              <a:ext uri="{FF2B5EF4-FFF2-40B4-BE49-F238E27FC236}">
                <a16:creationId xmlns:a16="http://schemas.microsoft.com/office/drawing/2014/main" id="{1A14ADB2-0D8A-48ED-BAA5-9AAC22817522}"/>
              </a:ext>
            </a:extLst>
          </p:cNvPr>
          <p:cNvCxnSpPr>
            <a:cxnSpLocks/>
            <a:stCxn id="43" idx="3"/>
          </p:cNvCxnSpPr>
          <p:nvPr/>
        </p:nvCxnSpPr>
        <p:spPr>
          <a:xfrm flipV="1">
            <a:off x="5898201" y="2291932"/>
            <a:ext cx="1185901" cy="1137068"/>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Rak pilkoppling 29">
            <a:extLst>
              <a:ext uri="{FF2B5EF4-FFF2-40B4-BE49-F238E27FC236}">
                <a16:creationId xmlns:a16="http://schemas.microsoft.com/office/drawing/2014/main" id="{D1AF8811-D3D3-9447-91C4-B0BBA528FBA4}"/>
              </a:ext>
            </a:extLst>
          </p:cNvPr>
          <p:cNvCxnSpPr>
            <a:cxnSpLocks/>
            <a:stCxn id="38" idx="1"/>
          </p:cNvCxnSpPr>
          <p:nvPr/>
        </p:nvCxnSpPr>
        <p:spPr>
          <a:xfrm flipH="1">
            <a:off x="9730321" y="1531743"/>
            <a:ext cx="785279" cy="659366"/>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ruta 34">
            <a:extLst>
              <a:ext uri="{FF2B5EF4-FFF2-40B4-BE49-F238E27FC236}">
                <a16:creationId xmlns:a16="http://schemas.microsoft.com/office/drawing/2014/main" id="{0B10A225-34FA-0EED-DC5C-B4F2293F31FB}"/>
              </a:ext>
            </a:extLst>
          </p:cNvPr>
          <p:cNvSpPr txBox="1"/>
          <p:nvPr/>
        </p:nvSpPr>
        <p:spPr>
          <a:xfrm>
            <a:off x="10216724" y="4395162"/>
            <a:ext cx="1903389" cy="1077218"/>
          </a:xfrm>
          <a:prstGeom prst="rect">
            <a:avLst/>
          </a:prstGeom>
          <a:noFill/>
        </p:spPr>
        <p:txBody>
          <a:bodyPr wrap="square" rtlCol="0">
            <a:spAutoFit/>
          </a:bodyPr>
          <a:lstStyle/>
          <a:p>
            <a:r>
              <a:rPr lang="sv-SE" sz="1600" b="1" dirty="0">
                <a:solidFill>
                  <a:schemeClr val="bg1">
                    <a:lumMod val="50000"/>
                  </a:schemeClr>
                </a:solidFill>
                <a:latin typeface="Consolas" panose="020B0609020204030204" pitchFamily="49" charset="0"/>
              </a:rPr>
              <a:t>a </a:t>
            </a:r>
            <a:r>
              <a:rPr lang="sv-SE" sz="1600" b="1" dirty="0" err="1">
                <a:solidFill>
                  <a:schemeClr val="bg1">
                    <a:lumMod val="50000"/>
                  </a:schemeClr>
                </a:solidFill>
                <a:latin typeface="Consolas" panose="020B0609020204030204" pitchFamily="49" charset="0"/>
              </a:rPr>
              <a:t>phone</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that</a:t>
            </a:r>
            <a:r>
              <a:rPr lang="sv-SE" sz="1600" b="1" dirty="0">
                <a:solidFill>
                  <a:schemeClr val="bg1">
                    <a:lumMod val="50000"/>
                  </a:schemeClr>
                </a:solidFill>
                <a:latin typeface="Consolas" panose="020B0609020204030204" pitchFamily="49" charset="0"/>
              </a:rPr>
              <a:t> is still </a:t>
            </a:r>
            <a:r>
              <a:rPr lang="sv-SE" sz="1600" b="1" dirty="0" err="1">
                <a:solidFill>
                  <a:schemeClr val="bg1">
                    <a:lumMod val="50000"/>
                  </a:schemeClr>
                </a:solidFill>
                <a:latin typeface="Consolas" panose="020B0609020204030204" pitchFamily="49" charset="0"/>
              </a:rPr>
              <a:t>paired</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but</a:t>
            </a:r>
            <a:r>
              <a:rPr lang="sv-SE" sz="1600" b="1" dirty="0">
                <a:solidFill>
                  <a:schemeClr val="bg1">
                    <a:lumMod val="50000"/>
                  </a:schemeClr>
                </a:solidFill>
                <a:latin typeface="Consolas" panose="020B0609020204030204" pitchFamily="49" charset="0"/>
              </a:rPr>
              <a:t> not</a:t>
            </a:r>
          </a:p>
          <a:p>
            <a:r>
              <a:rPr lang="sv-SE" sz="1600" b="1" dirty="0" err="1">
                <a:solidFill>
                  <a:schemeClr val="bg1">
                    <a:lumMod val="50000"/>
                  </a:schemeClr>
                </a:solidFill>
                <a:latin typeface="Consolas" panose="020B0609020204030204" pitchFamily="49" charset="0"/>
              </a:rPr>
              <a:t>connected</a:t>
            </a:r>
            <a:endParaRPr lang="sv-SE" sz="1600" b="1" dirty="0">
              <a:solidFill>
                <a:schemeClr val="bg1">
                  <a:lumMod val="50000"/>
                </a:schemeClr>
              </a:solidFill>
              <a:latin typeface="Consolas" panose="020B0609020204030204" pitchFamily="49" charset="0"/>
            </a:endParaRPr>
          </a:p>
        </p:txBody>
      </p:sp>
      <p:cxnSp>
        <p:nvCxnSpPr>
          <p:cNvPr id="37" name="Rak pilkoppling 36">
            <a:extLst>
              <a:ext uri="{FF2B5EF4-FFF2-40B4-BE49-F238E27FC236}">
                <a16:creationId xmlns:a16="http://schemas.microsoft.com/office/drawing/2014/main" id="{BC4338BA-FF47-851D-66EA-FE7F719A1351}"/>
              </a:ext>
            </a:extLst>
          </p:cNvPr>
          <p:cNvCxnSpPr>
            <a:cxnSpLocks/>
          </p:cNvCxnSpPr>
          <p:nvPr/>
        </p:nvCxnSpPr>
        <p:spPr>
          <a:xfrm flipH="1" flipV="1">
            <a:off x="8526516" y="3429000"/>
            <a:ext cx="1682193" cy="166058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1" name="Grupp 40">
            <a:extLst>
              <a:ext uri="{FF2B5EF4-FFF2-40B4-BE49-F238E27FC236}">
                <a16:creationId xmlns:a16="http://schemas.microsoft.com/office/drawing/2014/main" id="{F05A64E9-7AAB-36AD-52EA-FC8EA50DF422}"/>
              </a:ext>
            </a:extLst>
          </p:cNvPr>
          <p:cNvGrpSpPr/>
          <p:nvPr/>
        </p:nvGrpSpPr>
        <p:grpSpPr>
          <a:xfrm>
            <a:off x="8781958" y="1906277"/>
            <a:ext cx="493552" cy="527011"/>
            <a:chOff x="6607834" y="331666"/>
            <a:chExt cx="493552" cy="527011"/>
          </a:xfrm>
        </p:grpSpPr>
        <p:sp>
          <p:nvSpPr>
            <p:cNvPr id="42" name="Ellips 41">
              <a:extLst>
                <a:ext uri="{FF2B5EF4-FFF2-40B4-BE49-F238E27FC236}">
                  <a16:creationId xmlns:a16="http://schemas.microsoft.com/office/drawing/2014/main" id="{B34A09E8-9740-223D-AD8E-ABC221DAAB7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textruta 44">
              <a:extLst>
                <a:ext uri="{FF2B5EF4-FFF2-40B4-BE49-F238E27FC236}">
                  <a16:creationId xmlns:a16="http://schemas.microsoft.com/office/drawing/2014/main" id="{0D4C579E-3C7D-E8E8-AAEF-6068082C0B5B}"/>
                </a:ext>
              </a:extLst>
            </p:cNvPr>
            <p:cNvSpPr txBox="1"/>
            <p:nvPr/>
          </p:nvSpPr>
          <p:spPr>
            <a:xfrm>
              <a:off x="6664875" y="331666"/>
              <a:ext cx="37221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6</a:t>
              </a:r>
            </a:p>
          </p:txBody>
        </p:sp>
      </p:grpSp>
      <p:grpSp>
        <p:nvGrpSpPr>
          <p:cNvPr id="46" name="Grupp 45">
            <a:extLst>
              <a:ext uri="{FF2B5EF4-FFF2-40B4-BE49-F238E27FC236}">
                <a16:creationId xmlns:a16="http://schemas.microsoft.com/office/drawing/2014/main" id="{D0345B6A-20DD-FAB2-7956-9FBEFE28303A}"/>
              </a:ext>
            </a:extLst>
          </p:cNvPr>
          <p:cNvGrpSpPr/>
          <p:nvPr/>
        </p:nvGrpSpPr>
        <p:grpSpPr>
          <a:xfrm>
            <a:off x="288697" y="2469156"/>
            <a:ext cx="493552" cy="527011"/>
            <a:chOff x="6607834" y="331666"/>
            <a:chExt cx="493552" cy="527011"/>
          </a:xfrm>
        </p:grpSpPr>
        <p:sp>
          <p:nvSpPr>
            <p:cNvPr id="47" name="Ellips 46">
              <a:extLst>
                <a:ext uri="{FF2B5EF4-FFF2-40B4-BE49-F238E27FC236}">
                  <a16:creationId xmlns:a16="http://schemas.microsoft.com/office/drawing/2014/main" id="{9A433606-9440-86F1-26E7-DBCEA65D6F45}"/>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textruta 47">
              <a:extLst>
                <a:ext uri="{FF2B5EF4-FFF2-40B4-BE49-F238E27FC236}">
                  <a16:creationId xmlns:a16="http://schemas.microsoft.com/office/drawing/2014/main" id="{826FBC3E-444C-193F-79E9-3EB356F39C1B}"/>
                </a:ext>
              </a:extLst>
            </p:cNvPr>
            <p:cNvSpPr txBox="1"/>
            <p:nvPr/>
          </p:nvSpPr>
          <p:spPr>
            <a:xfrm>
              <a:off x="6716631" y="331666"/>
              <a:ext cx="27924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a:t>
              </a:r>
            </a:p>
          </p:txBody>
        </p:sp>
      </p:grpSp>
      <p:grpSp>
        <p:nvGrpSpPr>
          <p:cNvPr id="49" name="Grupp 48">
            <a:extLst>
              <a:ext uri="{FF2B5EF4-FFF2-40B4-BE49-F238E27FC236}">
                <a16:creationId xmlns:a16="http://schemas.microsoft.com/office/drawing/2014/main" id="{7A742448-2BE4-AE8C-D6C1-69D031C47F90}"/>
              </a:ext>
            </a:extLst>
          </p:cNvPr>
          <p:cNvGrpSpPr/>
          <p:nvPr/>
        </p:nvGrpSpPr>
        <p:grpSpPr>
          <a:xfrm>
            <a:off x="298605" y="3682576"/>
            <a:ext cx="493552" cy="561515"/>
            <a:chOff x="6607834" y="297162"/>
            <a:chExt cx="493552" cy="561515"/>
          </a:xfrm>
        </p:grpSpPr>
        <p:sp>
          <p:nvSpPr>
            <p:cNvPr id="50" name="Ellips 49">
              <a:extLst>
                <a:ext uri="{FF2B5EF4-FFF2-40B4-BE49-F238E27FC236}">
                  <a16:creationId xmlns:a16="http://schemas.microsoft.com/office/drawing/2014/main" id="{6D494A44-970B-DF06-A026-38BECF179CB2}"/>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textruta 50">
              <a:extLst>
                <a:ext uri="{FF2B5EF4-FFF2-40B4-BE49-F238E27FC236}">
                  <a16:creationId xmlns:a16="http://schemas.microsoft.com/office/drawing/2014/main" id="{C402055E-6155-06D6-0208-083209FA6BEB}"/>
                </a:ext>
              </a:extLst>
            </p:cNvPr>
            <p:cNvSpPr txBox="1"/>
            <p:nvPr/>
          </p:nvSpPr>
          <p:spPr>
            <a:xfrm>
              <a:off x="6682127" y="297162"/>
              <a:ext cx="33855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7</a:t>
              </a:r>
            </a:p>
          </p:txBody>
        </p:sp>
      </p:grpSp>
      <p:sp>
        <p:nvSpPr>
          <p:cNvPr id="7" name="textruta 6">
            <a:extLst>
              <a:ext uri="{FF2B5EF4-FFF2-40B4-BE49-F238E27FC236}">
                <a16:creationId xmlns:a16="http://schemas.microsoft.com/office/drawing/2014/main" id="{F975F7EA-29B9-39E9-F820-843E89EEDD4E}"/>
              </a:ext>
            </a:extLst>
          </p:cNvPr>
          <p:cNvSpPr txBox="1"/>
          <p:nvPr/>
        </p:nvSpPr>
        <p:spPr>
          <a:xfrm>
            <a:off x="5046201" y="1859557"/>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cxnSp>
        <p:nvCxnSpPr>
          <p:cNvPr id="15" name="Rak pilkoppling 14">
            <a:extLst>
              <a:ext uri="{FF2B5EF4-FFF2-40B4-BE49-F238E27FC236}">
                <a16:creationId xmlns:a16="http://schemas.microsoft.com/office/drawing/2014/main" id="{33CCE090-98F3-679E-644A-B28B11B537DC}"/>
              </a:ext>
            </a:extLst>
          </p:cNvPr>
          <p:cNvCxnSpPr>
            <a:cxnSpLocks/>
          </p:cNvCxnSpPr>
          <p:nvPr/>
        </p:nvCxnSpPr>
        <p:spPr>
          <a:xfrm flipH="1">
            <a:off x="9730320" y="2686400"/>
            <a:ext cx="1016123" cy="659366"/>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ruta 20">
            <a:extLst>
              <a:ext uri="{FF2B5EF4-FFF2-40B4-BE49-F238E27FC236}">
                <a16:creationId xmlns:a16="http://schemas.microsoft.com/office/drawing/2014/main" id="{34B6CD18-D85A-FAC4-9A9A-158FB3F6C24A}"/>
              </a:ext>
            </a:extLst>
          </p:cNvPr>
          <p:cNvSpPr txBox="1"/>
          <p:nvPr/>
        </p:nvSpPr>
        <p:spPr>
          <a:xfrm>
            <a:off x="10865998" y="2450844"/>
            <a:ext cx="1254115" cy="584775"/>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unpair</a:t>
            </a:r>
            <a:r>
              <a:rPr lang="sv-SE" sz="1600" b="1" dirty="0">
                <a:solidFill>
                  <a:schemeClr val="bg1">
                    <a:lumMod val="50000"/>
                  </a:schemeClr>
                </a:solidFill>
                <a:latin typeface="Consolas" panose="020B0609020204030204" pitchFamily="49" charset="0"/>
              </a:rPr>
              <a:t> a</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a</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phone</a:t>
            </a:r>
            <a:endParaRPr lang="sv-SE" sz="1600" b="1" dirty="0">
              <a:solidFill>
                <a:schemeClr val="bg1">
                  <a:lumMod val="50000"/>
                </a:schemeClr>
              </a:solidFill>
              <a:latin typeface="Consolas" panose="020B0609020204030204" pitchFamily="49" charset="0"/>
            </a:endParaRPr>
          </a:p>
        </p:txBody>
      </p:sp>
      <p:grpSp>
        <p:nvGrpSpPr>
          <p:cNvPr id="25" name="Grupp 24">
            <a:extLst>
              <a:ext uri="{FF2B5EF4-FFF2-40B4-BE49-F238E27FC236}">
                <a16:creationId xmlns:a16="http://schemas.microsoft.com/office/drawing/2014/main" id="{0F1C43EB-C601-5B12-A229-8E36F012DEAD}"/>
              </a:ext>
            </a:extLst>
          </p:cNvPr>
          <p:cNvGrpSpPr/>
          <p:nvPr/>
        </p:nvGrpSpPr>
        <p:grpSpPr>
          <a:xfrm>
            <a:off x="4893801" y="1469606"/>
            <a:ext cx="1325260" cy="1095554"/>
            <a:chOff x="5190229" y="2613805"/>
            <a:chExt cx="1325260" cy="1095554"/>
          </a:xfrm>
        </p:grpSpPr>
        <p:sp>
          <p:nvSpPr>
            <p:cNvPr id="26" name="Ellips 25">
              <a:extLst>
                <a:ext uri="{FF2B5EF4-FFF2-40B4-BE49-F238E27FC236}">
                  <a16:creationId xmlns:a16="http://schemas.microsoft.com/office/drawing/2014/main" id="{B2607DEE-B65B-1F8D-5187-18AE2C27556B}"/>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27" name="textruta 26">
              <a:extLst>
                <a:ext uri="{FF2B5EF4-FFF2-40B4-BE49-F238E27FC236}">
                  <a16:creationId xmlns:a16="http://schemas.microsoft.com/office/drawing/2014/main" id="{890ED53D-2E31-D9E3-8A06-A98C3B4E9DB8}"/>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spTree>
    <p:extLst>
      <p:ext uri="{BB962C8B-B14F-4D97-AF65-F5344CB8AC3E}">
        <p14:creationId xmlns:p14="http://schemas.microsoft.com/office/powerpoint/2010/main" val="272991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35FAB478-1CED-1273-6617-A7FFDA009D4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821972" y="0"/>
            <a:ext cx="3021774" cy="6840748"/>
          </a:xfrm>
          <a:prstGeom prst="rect">
            <a:avLst/>
          </a:prstGeom>
        </p:spPr>
      </p:pic>
      <p:sp>
        <p:nvSpPr>
          <p:cNvPr id="2" name="Rubrik 1">
            <a:extLst>
              <a:ext uri="{FF2B5EF4-FFF2-40B4-BE49-F238E27FC236}">
                <a16:creationId xmlns:a16="http://schemas.microsoft.com/office/drawing/2014/main" id="{5E7417B2-13C2-44A2-B9A4-9ECCBF8A4B05}"/>
              </a:ext>
            </a:extLst>
          </p:cNvPr>
          <p:cNvSpPr>
            <a:spLocks noGrp="1"/>
          </p:cNvSpPr>
          <p:nvPr>
            <p:ph type="title"/>
          </p:nvPr>
        </p:nvSpPr>
        <p:spPr/>
        <p:txBody>
          <a:bodyPr/>
          <a:lstStyle/>
          <a:p>
            <a:r>
              <a:rPr lang="sv-SE" dirty="0"/>
              <a:t>Reconnect a Bluetooth sp</a:t>
            </a:r>
            <a:r>
              <a:rPr lang="sv-SE" dirty="0">
                <a:solidFill>
                  <a:schemeClr val="bg1"/>
                </a:solidFill>
              </a:rPr>
              <a:t>eaker</a:t>
            </a:r>
          </a:p>
        </p:txBody>
      </p:sp>
      <p:sp>
        <p:nvSpPr>
          <p:cNvPr id="6" name="textruta 5">
            <a:extLst>
              <a:ext uri="{FF2B5EF4-FFF2-40B4-BE49-F238E27FC236}">
                <a16:creationId xmlns:a16="http://schemas.microsoft.com/office/drawing/2014/main" id="{D3183BA9-0297-4D31-96A2-7F7202D60D7C}"/>
              </a:ext>
            </a:extLst>
          </p:cNvPr>
          <p:cNvSpPr txBox="1"/>
          <p:nvPr/>
        </p:nvSpPr>
        <p:spPr>
          <a:xfrm>
            <a:off x="838200" y="1358108"/>
            <a:ext cx="3362145" cy="4576446"/>
          </a:xfrm>
          <a:prstGeom prst="rect">
            <a:avLst/>
          </a:prstGeom>
          <a:noFill/>
        </p:spPr>
        <p:txBody>
          <a:bodyPr wrap="square">
            <a:spAutoFit/>
          </a:bodyPr>
          <a:lstStyle/>
          <a:p>
            <a:pPr algn="just">
              <a:lnSpc>
                <a:spcPct val="112000"/>
              </a:lnSpc>
              <a:spcBef>
                <a:spcPts val="1000"/>
              </a:spcBef>
            </a:pPr>
            <a:r>
              <a:rPr lang="sv-SE" sz="1200" b="1" cap="small" spc="25" dirty="0" err="1">
                <a:effectLst/>
                <a:latin typeface="Corbel" panose="020B0503020204020204" pitchFamily="34" charset="0"/>
              </a:rPr>
              <a:t>reconnect</a:t>
            </a:r>
            <a:r>
              <a:rPr lang="sv-SE" sz="1200" b="1" cap="small" spc="25" dirty="0">
                <a:effectLst/>
                <a:latin typeface="Corbel" panose="020B0503020204020204" pitchFamily="34" charset="0"/>
              </a:rPr>
              <a:t> </a:t>
            </a:r>
            <a:r>
              <a:rPr lang="sv-SE" sz="1200" b="1" cap="small" spc="25" dirty="0" err="1">
                <a:effectLst/>
                <a:latin typeface="Corbel" panose="020B0503020204020204" pitchFamily="34" charset="0"/>
              </a:rPr>
              <a:t>without</a:t>
            </a:r>
            <a:r>
              <a:rPr lang="sv-SE" sz="1200" b="1" cap="small" spc="25" dirty="0">
                <a:effectLst/>
                <a:latin typeface="Corbel" panose="020B0503020204020204" pitchFamily="34" charset="0"/>
              </a:rPr>
              <a:t> scanning</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If a Bluetooth speaker has been connected and disconnected it is still shown on the Bluetooth page (as paired). </a:t>
            </a: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In this case there is no Bluetooth speaker connected, one speakers is paired. </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Click on the orange button and the chosen speaker will be reconnected, without scanning. </a:t>
            </a:r>
          </a:p>
          <a:p>
            <a:pPr>
              <a:lnSpc>
                <a:spcPct val="115000"/>
              </a:lnSpc>
              <a:spcAft>
                <a:spcPts val="1000"/>
              </a:spcAft>
            </a:pP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Or even better, just turn on the speaker</a:t>
            </a:r>
            <a:r>
              <a:rPr lang="en-GB" sz="1200" dirty="0">
                <a:latin typeface="Gadugi" panose="020B0502040204020203" pitchFamily="34" charset="0"/>
                <a:ea typeface="Times New Roman" panose="02020603050405020304" pitchFamily="18" charset="0"/>
                <a:cs typeface="Times New Roman" panose="02020603050405020304" pitchFamily="18" charset="0"/>
              </a:rPr>
              <a:t> and it will connect since the speaker and the streamer is already paired.</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You can unpair (remove) a disconnected speaker. To reconnect you then have to scan again.</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p:txBody>
      </p:sp>
      <p:grpSp>
        <p:nvGrpSpPr>
          <p:cNvPr id="9" name="Grupp 8">
            <a:extLst>
              <a:ext uri="{FF2B5EF4-FFF2-40B4-BE49-F238E27FC236}">
                <a16:creationId xmlns:a16="http://schemas.microsoft.com/office/drawing/2014/main" id="{E144ABA8-F230-4E69-9970-9BEE07B859A1}"/>
              </a:ext>
            </a:extLst>
          </p:cNvPr>
          <p:cNvGrpSpPr/>
          <p:nvPr/>
        </p:nvGrpSpPr>
        <p:grpSpPr>
          <a:xfrm>
            <a:off x="323025" y="1220188"/>
            <a:ext cx="493552" cy="570141"/>
            <a:chOff x="6607834" y="288536"/>
            <a:chExt cx="493552" cy="570141"/>
          </a:xfrm>
        </p:grpSpPr>
        <p:sp>
          <p:nvSpPr>
            <p:cNvPr id="10" name="Ellips 9">
              <a:extLst>
                <a:ext uri="{FF2B5EF4-FFF2-40B4-BE49-F238E27FC236}">
                  <a16:creationId xmlns:a16="http://schemas.microsoft.com/office/drawing/2014/main" id="{DC4E4A67-D9D6-40AF-9A25-8EEF83B93989}"/>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ED045201-FAB0-4DE2-A6C6-9B9B1BFD1D0E}"/>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12" name="Grupp 11">
            <a:extLst>
              <a:ext uri="{FF2B5EF4-FFF2-40B4-BE49-F238E27FC236}">
                <a16:creationId xmlns:a16="http://schemas.microsoft.com/office/drawing/2014/main" id="{A20B97E4-000A-4753-B996-08569A064C7E}"/>
              </a:ext>
            </a:extLst>
          </p:cNvPr>
          <p:cNvGrpSpPr/>
          <p:nvPr/>
        </p:nvGrpSpPr>
        <p:grpSpPr>
          <a:xfrm>
            <a:off x="260673" y="5227597"/>
            <a:ext cx="493552" cy="561515"/>
            <a:chOff x="6607834" y="297162"/>
            <a:chExt cx="493552" cy="561515"/>
          </a:xfrm>
        </p:grpSpPr>
        <p:sp>
          <p:nvSpPr>
            <p:cNvPr id="13" name="Ellips 12">
              <a:extLst>
                <a:ext uri="{FF2B5EF4-FFF2-40B4-BE49-F238E27FC236}">
                  <a16:creationId xmlns:a16="http://schemas.microsoft.com/office/drawing/2014/main" id="{B66239BF-559B-40AF-85DD-5C6E73D73590}"/>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ruta 13">
              <a:extLst>
                <a:ext uri="{FF2B5EF4-FFF2-40B4-BE49-F238E27FC236}">
                  <a16:creationId xmlns:a16="http://schemas.microsoft.com/office/drawing/2014/main" id="{12B81B59-1492-4A16-B208-BE078926845A}"/>
                </a:ext>
              </a:extLst>
            </p:cNvPr>
            <p:cNvSpPr txBox="1"/>
            <p:nvPr/>
          </p:nvSpPr>
          <p:spPr>
            <a:xfrm>
              <a:off x="6682127" y="297162"/>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21" name="Grupp 20">
            <a:extLst>
              <a:ext uri="{FF2B5EF4-FFF2-40B4-BE49-F238E27FC236}">
                <a16:creationId xmlns:a16="http://schemas.microsoft.com/office/drawing/2014/main" id="{C34DAC2C-551F-4997-90E0-706F467574E2}"/>
              </a:ext>
            </a:extLst>
          </p:cNvPr>
          <p:cNvGrpSpPr/>
          <p:nvPr/>
        </p:nvGrpSpPr>
        <p:grpSpPr>
          <a:xfrm>
            <a:off x="6538830" y="2557205"/>
            <a:ext cx="493552" cy="570141"/>
            <a:chOff x="6607834" y="288536"/>
            <a:chExt cx="493552" cy="570141"/>
          </a:xfrm>
        </p:grpSpPr>
        <p:sp>
          <p:nvSpPr>
            <p:cNvPr id="22" name="Ellips 21">
              <a:extLst>
                <a:ext uri="{FF2B5EF4-FFF2-40B4-BE49-F238E27FC236}">
                  <a16:creationId xmlns:a16="http://schemas.microsoft.com/office/drawing/2014/main" id="{2536340D-E96E-4AB2-A4EA-31B8E599E42B}"/>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extruta 22">
              <a:extLst>
                <a:ext uri="{FF2B5EF4-FFF2-40B4-BE49-F238E27FC236}">
                  <a16:creationId xmlns:a16="http://schemas.microsoft.com/office/drawing/2014/main" id="{61B38AE2-0266-44BC-8510-5D3C0EB2B176}"/>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24" name="Grupp 23">
            <a:extLst>
              <a:ext uri="{FF2B5EF4-FFF2-40B4-BE49-F238E27FC236}">
                <a16:creationId xmlns:a16="http://schemas.microsoft.com/office/drawing/2014/main" id="{964DC775-00AC-4132-B325-25FB8539FD4E}"/>
              </a:ext>
            </a:extLst>
          </p:cNvPr>
          <p:cNvGrpSpPr/>
          <p:nvPr/>
        </p:nvGrpSpPr>
        <p:grpSpPr>
          <a:xfrm>
            <a:off x="9697432" y="2565831"/>
            <a:ext cx="493552" cy="561515"/>
            <a:chOff x="6607834" y="297162"/>
            <a:chExt cx="493552" cy="561515"/>
          </a:xfrm>
        </p:grpSpPr>
        <p:sp>
          <p:nvSpPr>
            <p:cNvPr id="25" name="Ellips 24">
              <a:extLst>
                <a:ext uri="{FF2B5EF4-FFF2-40B4-BE49-F238E27FC236}">
                  <a16:creationId xmlns:a16="http://schemas.microsoft.com/office/drawing/2014/main" id="{6214C6AC-9E74-4772-AF9E-FFF87A8F2C0E}"/>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textruta 25">
              <a:extLst>
                <a:ext uri="{FF2B5EF4-FFF2-40B4-BE49-F238E27FC236}">
                  <a16:creationId xmlns:a16="http://schemas.microsoft.com/office/drawing/2014/main" id="{A0323999-637B-44F9-8D01-349AEE284307}"/>
                </a:ext>
              </a:extLst>
            </p:cNvPr>
            <p:cNvSpPr txBox="1"/>
            <p:nvPr/>
          </p:nvSpPr>
          <p:spPr>
            <a:xfrm>
              <a:off x="6682127" y="297162"/>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sp>
        <p:nvSpPr>
          <p:cNvPr id="28" name="textruta 27">
            <a:extLst>
              <a:ext uri="{FF2B5EF4-FFF2-40B4-BE49-F238E27FC236}">
                <a16:creationId xmlns:a16="http://schemas.microsoft.com/office/drawing/2014/main" id="{7E1AB71B-9859-400F-B473-EE033AFD1D43}"/>
              </a:ext>
            </a:extLst>
          </p:cNvPr>
          <p:cNvSpPr txBox="1"/>
          <p:nvPr/>
        </p:nvSpPr>
        <p:spPr>
          <a:xfrm>
            <a:off x="9936031" y="4134122"/>
            <a:ext cx="1984075" cy="584775"/>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unpair</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the speaker</a:t>
            </a:r>
          </a:p>
        </p:txBody>
      </p:sp>
      <p:sp>
        <p:nvSpPr>
          <p:cNvPr id="34" name="textruta 33">
            <a:extLst>
              <a:ext uri="{FF2B5EF4-FFF2-40B4-BE49-F238E27FC236}">
                <a16:creationId xmlns:a16="http://schemas.microsoft.com/office/drawing/2014/main" id="{B41075BB-C657-4213-81A5-A02550E85BEE}"/>
              </a:ext>
            </a:extLst>
          </p:cNvPr>
          <p:cNvSpPr txBox="1"/>
          <p:nvPr/>
        </p:nvSpPr>
        <p:spPr>
          <a:xfrm>
            <a:off x="4521999" y="3666874"/>
            <a:ext cx="1482905" cy="584775"/>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reconnect</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the speaker</a:t>
            </a:r>
          </a:p>
        </p:txBody>
      </p:sp>
      <p:grpSp>
        <p:nvGrpSpPr>
          <p:cNvPr id="3" name="Grupp 2">
            <a:extLst>
              <a:ext uri="{FF2B5EF4-FFF2-40B4-BE49-F238E27FC236}">
                <a16:creationId xmlns:a16="http://schemas.microsoft.com/office/drawing/2014/main" id="{F498C4DA-52E3-6375-6C18-637E3974AE9A}"/>
              </a:ext>
            </a:extLst>
          </p:cNvPr>
          <p:cNvGrpSpPr/>
          <p:nvPr/>
        </p:nvGrpSpPr>
        <p:grpSpPr>
          <a:xfrm>
            <a:off x="4893801" y="1469606"/>
            <a:ext cx="1325260" cy="1095554"/>
            <a:chOff x="5190229" y="2613805"/>
            <a:chExt cx="1325260" cy="1095554"/>
          </a:xfrm>
        </p:grpSpPr>
        <p:sp>
          <p:nvSpPr>
            <p:cNvPr id="4" name="Ellips 3">
              <a:extLst>
                <a:ext uri="{FF2B5EF4-FFF2-40B4-BE49-F238E27FC236}">
                  <a16:creationId xmlns:a16="http://schemas.microsoft.com/office/drawing/2014/main" id="{17A86EA2-B7CD-22C4-BB34-9748ACFCF50D}"/>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 name="textruta 4">
              <a:extLst>
                <a:ext uri="{FF2B5EF4-FFF2-40B4-BE49-F238E27FC236}">
                  <a16:creationId xmlns:a16="http://schemas.microsoft.com/office/drawing/2014/main" id="{D2E7B60D-F014-57AD-40FF-A15B5F0280FA}"/>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cxnSp>
        <p:nvCxnSpPr>
          <p:cNvPr id="33" name="Rak pilkoppling 32">
            <a:extLst>
              <a:ext uri="{FF2B5EF4-FFF2-40B4-BE49-F238E27FC236}">
                <a16:creationId xmlns:a16="http://schemas.microsoft.com/office/drawing/2014/main" id="{546579F7-405D-094E-38EB-639FA81F4ECC}"/>
              </a:ext>
            </a:extLst>
          </p:cNvPr>
          <p:cNvCxnSpPr>
            <a:cxnSpLocks/>
          </p:cNvCxnSpPr>
          <p:nvPr/>
        </p:nvCxnSpPr>
        <p:spPr>
          <a:xfrm flipV="1">
            <a:off x="5702060" y="2989852"/>
            <a:ext cx="1854680" cy="95436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Rak pilkoppling 40">
            <a:extLst>
              <a:ext uri="{FF2B5EF4-FFF2-40B4-BE49-F238E27FC236}">
                <a16:creationId xmlns:a16="http://schemas.microsoft.com/office/drawing/2014/main" id="{34A2600A-06B4-78AE-46FB-31918B7B9CDF}"/>
              </a:ext>
            </a:extLst>
          </p:cNvPr>
          <p:cNvCxnSpPr>
            <a:cxnSpLocks/>
          </p:cNvCxnSpPr>
          <p:nvPr/>
        </p:nvCxnSpPr>
        <p:spPr>
          <a:xfrm flipH="1" flipV="1">
            <a:off x="9627292" y="2989852"/>
            <a:ext cx="783564" cy="1043269"/>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6" name="Grupp 45">
            <a:extLst>
              <a:ext uri="{FF2B5EF4-FFF2-40B4-BE49-F238E27FC236}">
                <a16:creationId xmlns:a16="http://schemas.microsoft.com/office/drawing/2014/main" id="{273F7C94-3586-E2AD-2B92-7CEFF80DEC9D}"/>
              </a:ext>
            </a:extLst>
          </p:cNvPr>
          <p:cNvGrpSpPr/>
          <p:nvPr/>
        </p:nvGrpSpPr>
        <p:grpSpPr>
          <a:xfrm>
            <a:off x="271894" y="3807919"/>
            <a:ext cx="493552" cy="527011"/>
            <a:chOff x="6607834" y="331666"/>
            <a:chExt cx="493552" cy="527011"/>
          </a:xfrm>
        </p:grpSpPr>
        <p:sp>
          <p:nvSpPr>
            <p:cNvPr id="47" name="Ellips 46">
              <a:extLst>
                <a:ext uri="{FF2B5EF4-FFF2-40B4-BE49-F238E27FC236}">
                  <a16:creationId xmlns:a16="http://schemas.microsoft.com/office/drawing/2014/main" id="{370BD648-7E7E-1D89-BC93-0AD89A825005}"/>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textruta 47">
              <a:extLst>
                <a:ext uri="{FF2B5EF4-FFF2-40B4-BE49-F238E27FC236}">
                  <a16:creationId xmlns:a16="http://schemas.microsoft.com/office/drawing/2014/main" id="{A94FC7A1-A230-AA58-8D92-DF8BB890DB5D}"/>
                </a:ext>
              </a:extLst>
            </p:cNvPr>
            <p:cNvSpPr txBox="1"/>
            <p:nvPr/>
          </p:nvSpPr>
          <p:spPr>
            <a:xfrm>
              <a:off x="6716631" y="331666"/>
              <a:ext cx="279244"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a:t>
              </a:r>
            </a:p>
          </p:txBody>
        </p:sp>
      </p:grpSp>
      <p:sp>
        <p:nvSpPr>
          <p:cNvPr id="20" name="textruta 19">
            <a:extLst>
              <a:ext uri="{FF2B5EF4-FFF2-40B4-BE49-F238E27FC236}">
                <a16:creationId xmlns:a16="http://schemas.microsoft.com/office/drawing/2014/main" id="{A6AFD8FC-7AEB-04BF-42EC-F382A6BE7D43}"/>
              </a:ext>
            </a:extLst>
          </p:cNvPr>
          <p:cNvSpPr txBox="1"/>
          <p:nvPr/>
        </p:nvSpPr>
        <p:spPr>
          <a:xfrm>
            <a:off x="4572991" y="3370868"/>
            <a:ext cx="1325260" cy="369332"/>
          </a:xfrm>
          <a:prstGeom prst="rect">
            <a:avLst/>
          </a:prstGeom>
          <a:noFill/>
        </p:spPr>
        <p:txBody>
          <a:bodyPr wrap="square">
            <a:spAutoFit/>
          </a:bodyPr>
          <a:lstStyle/>
          <a:p>
            <a:r>
              <a:rPr lang="sv-SE" sz="1800" b="1" dirty="0">
                <a:solidFill>
                  <a:schemeClr val="bg1">
                    <a:lumMod val="50000"/>
                  </a:schemeClr>
                </a:solidFill>
                <a:latin typeface="Consolas" panose="020B0609020204030204" pitchFamily="49" charset="0"/>
              </a:rPr>
              <a:t>[</a:t>
            </a:r>
            <a:r>
              <a:rPr lang="sv-SE" sz="1800" b="1" dirty="0" err="1">
                <a:solidFill>
                  <a:schemeClr val="bg1">
                    <a:lumMod val="50000"/>
                  </a:schemeClr>
                </a:solidFill>
                <a:latin typeface="Consolas" panose="020B0609020204030204" pitchFamily="49" charset="0"/>
              </a:rPr>
              <a:t>click</a:t>
            </a:r>
            <a:r>
              <a:rPr lang="sv-SE" sz="1800" b="1"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81011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DF506D2F-395A-45A5-B8F2-40D6D8BB6B7D}"/>
              </a:ext>
            </a:extLst>
          </p:cNvPr>
          <p:cNvSpPr>
            <a:spLocks noGrp="1"/>
          </p:cNvSpPr>
          <p:nvPr>
            <p:ph type="title"/>
          </p:nvPr>
        </p:nvSpPr>
        <p:spPr/>
        <p:txBody>
          <a:bodyPr/>
          <a:lstStyle/>
          <a:p>
            <a:r>
              <a:rPr lang="sv-SE" dirty="0" err="1"/>
              <a:t>What</a:t>
            </a:r>
            <a:r>
              <a:rPr lang="sv-SE" dirty="0"/>
              <a:t> do </a:t>
            </a:r>
            <a:r>
              <a:rPr lang="sv-SE" dirty="0" err="1"/>
              <a:t>you</a:t>
            </a:r>
            <a:r>
              <a:rPr lang="sv-SE" dirty="0"/>
              <a:t> </a:t>
            </a:r>
            <a:r>
              <a:rPr lang="sv-SE" dirty="0" err="1"/>
              <a:t>want</a:t>
            </a:r>
            <a:r>
              <a:rPr lang="sv-SE" dirty="0"/>
              <a:t> to do? </a:t>
            </a:r>
            <a:r>
              <a:rPr lang="sv-SE" sz="3200" dirty="0"/>
              <a:t>[</a:t>
            </a:r>
            <a:r>
              <a:rPr lang="sv-SE" sz="3200" dirty="0" err="1"/>
              <a:t>click</a:t>
            </a:r>
            <a:r>
              <a:rPr lang="sv-SE" sz="3200" dirty="0"/>
              <a:t> on </a:t>
            </a:r>
            <a:r>
              <a:rPr lang="sv-SE" sz="3200" dirty="0" err="1"/>
              <a:t>links</a:t>
            </a:r>
            <a:r>
              <a:rPr lang="sv-SE" sz="3200" dirty="0"/>
              <a:t> </a:t>
            </a:r>
            <a:r>
              <a:rPr lang="sv-SE" sz="3200" dirty="0" err="1"/>
              <a:t>below</a:t>
            </a:r>
            <a:r>
              <a:rPr lang="sv-SE" sz="3200" dirty="0"/>
              <a:t>]</a:t>
            </a:r>
            <a:endParaRPr lang="sv-SE" dirty="0"/>
          </a:p>
        </p:txBody>
      </p:sp>
      <p:sp>
        <p:nvSpPr>
          <p:cNvPr id="5" name="Platshållare för innehåll 4">
            <a:extLst>
              <a:ext uri="{FF2B5EF4-FFF2-40B4-BE49-F238E27FC236}">
                <a16:creationId xmlns:a16="http://schemas.microsoft.com/office/drawing/2014/main" id="{E9E3D447-3FA4-403F-94D5-3A8AFB1A375E}"/>
              </a:ext>
            </a:extLst>
          </p:cNvPr>
          <p:cNvSpPr>
            <a:spLocks noGrp="1"/>
          </p:cNvSpPr>
          <p:nvPr>
            <p:ph idx="1"/>
          </p:nvPr>
        </p:nvSpPr>
        <p:spPr>
          <a:xfrm>
            <a:off x="838200" y="1825625"/>
            <a:ext cx="10515600" cy="4842594"/>
          </a:xfrm>
        </p:spPr>
        <p:txBody>
          <a:bodyPr>
            <a:normAutofit fontScale="85000" lnSpcReduction="20000"/>
          </a:bodyPr>
          <a:lstStyle/>
          <a:p>
            <a:r>
              <a:rPr lang="sv-SE" dirty="0">
                <a:hlinkClick r:id="rId2" action="ppaction://hlinksldjump"/>
              </a:rPr>
              <a:t>Get an </a:t>
            </a:r>
            <a:r>
              <a:rPr lang="sv-SE" dirty="0" err="1">
                <a:hlinkClick r:id="rId2" action="ppaction://hlinksldjump"/>
              </a:rPr>
              <a:t>overview</a:t>
            </a:r>
            <a:r>
              <a:rPr lang="sv-SE" dirty="0">
                <a:hlinkClick r:id="rId2" action="ppaction://hlinksldjump"/>
              </a:rPr>
              <a:t> </a:t>
            </a:r>
            <a:r>
              <a:rPr lang="sv-SE" dirty="0" err="1">
                <a:hlinkClick r:id="rId2" action="ppaction://hlinksldjump"/>
              </a:rPr>
              <a:t>of</a:t>
            </a:r>
            <a:r>
              <a:rPr lang="sv-SE" dirty="0">
                <a:hlinkClick r:id="rId2" action="ppaction://hlinksldjump"/>
              </a:rPr>
              <a:t> the Streamer   </a:t>
            </a:r>
            <a:endParaRPr lang="sv-SE" dirty="0"/>
          </a:p>
          <a:p>
            <a:r>
              <a:rPr lang="sv-SE" dirty="0" err="1">
                <a:hlinkClick r:id="rId3" action="ppaction://hlinksldjump"/>
              </a:rPr>
              <a:t>Stream</a:t>
            </a:r>
            <a:r>
              <a:rPr lang="sv-SE" dirty="0">
                <a:hlinkClick r:id="rId3" action="ppaction://hlinksldjump"/>
              </a:rPr>
              <a:t> </a:t>
            </a:r>
            <a:r>
              <a:rPr lang="sv-SE" dirty="0" err="1">
                <a:hlinkClick r:id="rId3" action="ppaction://hlinksldjump"/>
              </a:rPr>
              <a:t>with</a:t>
            </a:r>
            <a:r>
              <a:rPr lang="sv-SE" dirty="0">
                <a:hlinkClick r:id="rId3" action="ppaction://hlinksldjump"/>
              </a:rPr>
              <a:t> Bluetooth</a:t>
            </a:r>
            <a:endParaRPr lang="sv-SE" dirty="0"/>
          </a:p>
          <a:p>
            <a:r>
              <a:rPr lang="sv-SE" dirty="0" err="1">
                <a:hlinkClick r:id="rId4" action="ppaction://hlinksldjump"/>
              </a:rPr>
              <a:t>Stream</a:t>
            </a:r>
            <a:r>
              <a:rPr lang="sv-SE" dirty="0">
                <a:hlinkClick r:id="rId4" action="ppaction://hlinksldjump"/>
              </a:rPr>
              <a:t> </a:t>
            </a:r>
            <a:r>
              <a:rPr lang="sv-SE" dirty="0" err="1">
                <a:hlinkClick r:id="rId4" action="ppaction://hlinksldjump"/>
              </a:rPr>
              <a:t>with</a:t>
            </a:r>
            <a:r>
              <a:rPr lang="sv-SE" dirty="0">
                <a:hlinkClick r:id="rId4" action="ppaction://hlinksldjump"/>
              </a:rPr>
              <a:t> Wi-Fi</a:t>
            </a:r>
            <a:endParaRPr lang="sv-SE" dirty="0"/>
          </a:p>
          <a:p>
            <a:r>
              <a:rPr lang="sv-SE" dirty="0">
                <a:hlinkClick r:id="rId5" action="ppaction://hlinksldjump"/>
              </a:rPr>
              <a:t>Connect the Streamer to Wi-Fi</a:t>
            </a:r>
            <a:endParaRPr lang="sv-SE" dirty="0"/>
          </a:p>
          <a:p>
            <a:r>
              <a:rPr lang="sv-SE" dirty="0">
                <a:hlinkClick r:id="rId6" action="ppaction://hlinksldjump"/>
              </a:rPr>
              <a:t>Connect a Bluetooth speaker</a:t>
            </a:r>
            <a:endParaRPr lang="sv-SE" dirty="0"/>
          </a:p>
          <a:p>
            <a:r>
              <a:rPr lang="sv-SE" dirty="0" err="1">
                <a:hlinkClick r:id="rId7" action="ppaction://hlinksldjump"/>
              </a:rPr>
              <a:t>Reconnect</a:t>
            </a:r>
            <a:r>
              <a:rPr lang="sv-SE" dirty="0">
                <a:hlinkClick r:id="rId7" action="ppaction://hlinksldjump"/>
              </a:rPr>
              <a:t> a Bluetooth speaker</a:t>
            </a:r>
            <a:endParaRPr lang="sv-SE" dirty="0"/>
          </a:p>
          <a:p>
            <a:r>
              <a:rPr lang="sv-SE" dirty="0" err="1">
                <a:hlinkClick r:id="rId8" action="ppaction://hlinksldjump"/>
              </a:rPr>
              <a:t>Help</a:t>
            </a:r>
            <a:r>
              <a:rPr lang="sv-SE" dirty="0">
                <a:hlinkClick r:id="rId8" action="ppaction://hlinksldjump"/>
              </a:rPr>
              <a:t> - ”I </a:t>
            </a:r>
            <a:r>
              <a:rPr lang="sv-SE" dirty="0" err="1">
                <a:hlinkClick r:id="rId8" action="ppaction://hlinksldjump"/>
              </a:rPr>
              <a:t>cannot</a:t>
            </a:r>
            <a:r>
              <a:rPr lang="sv-SE" dirty="0">
                <a:hlinkClick r:id="rId8" action="ppaction://hlinksldjump"/>
              </a:rPr>
              <a:t> </a:t>
            </a:r>
            <a:r>
              <a:rPr lang="sv-SE" dirty="0" err="1">
                <a:hlinkClick r:id="rId8" action="ppaction://hlinksldjump"/>
              </a:rPr>
              <a:t>connect</a:t>
            </a:r>
            <a:r>
              <a:rPr lang="sv-SE" dirty="0">
                <a:hlinkClick r:id="rId8" action="ppaction://hlinksldjump"/>
              </a:rPr>
              <a:t> to Wi-Fi…”</a:t>
            </a:r>
            <a:endParaRPr lang="sv-SE" dirty="0"/>
          </a:p>
          <a:p>
            <a:r>
              <a:rPr lang="en-CA" dirty="0">
                <a:hlinkClick r:id="rId9" action="ppaction://hlinksldjump"/>
              </a:rPr>
              <a:t>Help - ”My phone will not pair to Streamer…” [Bluetooth</a:t>
            </a:r>
            <a:r>
              <a:rPr lang="en-CA" dirty="0"/>
              <a:t>]</a:t>
            </a:r>
            <a:endParaRPr lang="sv-SE" dirty="0"/>
          </a:p>
          <a:p>
            <a:r>
              <a:rPr lang="en-CA" dirty="0">
                <a:hlinkClick r:id="rId10" action="ppaction://hlinksldjump"/>
              </a:rPr>
              <a:t>Help - ”The Bluetooth speaker refuses to connect…”</a:t>
            </a:r>
            <a:endParaRPr lang="en-CA" dirty="0"/>
          </a:p>
          <a:p>
            <a:r>
              <a:rPr lang="sv-SE" dirty="0">
                <a:hlinkClick r:id="rId11" action="ppaction://hlinksldjump"/>
              </a:rPr>
              <a:t>Find </a:t>
            </a:r>
            <a:r>
              <a:rPr lang="sv-SE" dirty="0" err="1">
                <a:hlinkClick r:id="rId11" action="ppaction://hlinksldjump"/>
              </a:rPr>
              <a:t>out</a:t>
            </a:r>
            <a:r>
              <a:rPr lang="sv-SE" dirty="0">
                <a:hlinkClick r:id="rId11" action="ppaction://hlinksldjump"/>
              </a:rPr>
              <a:t> </a:t>
            </a:r>
            <a:r>
              <a:rPr lang="sv-SE" dirty="0" err="1">
                <a:hlinkClick r:id="rId11" action="ppaction://hlinksldjump"/>
              </a:rPr>
              <a:t>more</a:t>
            </a:r>
            <a:r>
              <a:rPr lang="sv-SE" dirty="0">
                <a:hlinkClick r:id="rId11" action="ppaction://hlinksldjump"/>
              </a:rPr>
              <a:t> </a:t>
            </a:r>
            <a:r>
              <a:rPr lang="sv-SE" dirty="0" err="1">
                <a:hlinkClick r:id="rId11" action="ppaction://hlinksldjump"/>
              </a:rPr>
              <a:t>about</a:t>
            </a:r>
            <a:r>
              <a:rPr lang="sv-SE" dirty="0">
                <a:hlinkClick r:id="rId11" action="ppaction://hlinksldjump"/>
              </a:rPr>
              <a:t> the </a:t>
            </a:r>
            <a:r>
              <a:rPr lang="sv-SE" dirty="0" err="1">
                <a:hlinkClick r:id="rId11" action="ppaction://hlinksldjump"/>
              </a:rPr>
              <a:t>Streamer’s</a:t>
            </a:r>
            <a:r>
              <a:rPr lang="sv-SE" dirty="0">
                <a:hlinkClick r:id="rId11" action="ppaction://hlinksldjump"/>
              </a:rPr>
              <a:t> Start Page</a:t>
            </a:r>
            <a:endParaRPr lang="sv-SE" dirty="0"/>
          </a:p>
          <a:p>
            <a:r>
              <a:rPr lang="sv-SE" dirty="0">
                <a:hlinkClick r:id="rId12" action="ppaction://hlinksldjump"/>
              </a:rPr>
              <a:t>Find the IP </a:t>
            </a:r>
            <a:r>
              <a:rPr lang="sv-SE" dirty="0" err="1">
                <a:hlinkClick r:id="rId12" action="ppaction://hlinksldjump"/>
              </a:rPr>
              <a:t>address</a:t>
            </a:r>
            <a:r>
              <a:rPr lang="sv-SE" dirty="0">
                <a:hlinkClick r:id="rId12" action="ppaction://hlinksldjump"/>
              </a:rPr>
              <a:t> [Android </a:t>
            </a:r>
            <a:r>
              <a:rPr lang="sv-SE" dirty="0" err="1">
                <a:hlinkClick r:id="rId12" action="ppaction://hlinksldjump"/>
              </a:rPr>
              <a:t>only</a:t>
            </a:r>
            <a:r>
              <a:rPr lang="sv-SE" dirty="0">
                <a:hlinkClick r:id="rId12" action="ppaction://hlinksldjump"/>
              </a:rPr>
              <a:t>]</a:t>
            </a:r>
            <a:endParaRPr lang="sv-SE" dirty="0"/>
          </a:p>
          <a:p>
            <a:r>
              <a:rPr lang="sv-SE" dirty="0" err="1">
                <a:hlinkClick r:id="rId13" action="ppaction://hlinksldjump"/>
              </a:rPr>
              <a:t>Trouble</a:t>
            </a:r>
            <a:r>
              <a:rPr lang="sv-SE" dirty="0">
                <a:hlinkClick r:id="rId13" action="ppaction://hlinksldjump"/>
              </a:rPr>
              <a:t> </a:t>
            </a:r>
            <a:r>
              <a:rPr lang="sv-SE" dirty="0" err="1">
                <a:hlinkClick r:id="rId13" action="ppaction://hlinksldjump"/>
              </a:rPr>
              <a:t>shooting</a:t>
            </a:r>
            <a:endParaRPr lang="sv-SE" dirty="0"/>
          </a:p>
          <a:p>
            <a:endParaRPr lang="sv-SE" dirty="0"/>
          </a:p>
        </p:txBody>
      </p:sp>
    </p:spTree>
    <p:extLst>
      <p:ext uri="{BB962C8B-B14F-4D97-AF65-F5344CB8AC3E}">
        <p14:creationId xmlns:p14="http://schemas.microsoft.com/office/powerpoint/2010/main" val="1042698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9BA767D-0F5D-C366-AC76-2DC68130825A}"/>
              </a:ext>
            </a:extLst>
          </p:cNvPr>
          <p:cNvPicPr>
            <a:picLocks noChangeAspect="1"/>
          </p:cNvPicPr>
          <p:nvPr/>
        </p:nvPicPr>
        <p:blipFill>
          <a:blip r:embed="rId2"/>
          <a:stretch>
            <a:fillRect/>
          </a:stretch>
        </p:blipFill>
        <p:spPr>
          <a:xfrm>
            <a:off x="6663088" y="0"/>
            <a:ext cx="3107028" cy="6858000"/>
          </a:xfrm>
          <a:prstGeom prst="rect">
            <a:avLst/>
          </a:prstGeom>
        </p:spPr>
      </p:pic>
      <p:sp>
        <p:nvSpPr>
          <p:cNvPr id="2" name="Rubrik 1">
            <a:extLst>
              <a:ext uri="{FF2B5EF4-FFF2-40B4-BE49-F238E27FC236}">
                <a16:creationId xmlns:a16="http://schemas.microsoft.com/office/drawing/2014/main" id="{A6E99656-D72C-470E-AC19-26F642A9F905}"/>
              </a:ext>
            </a:extLst>
          </p:cNvPr>
          <p:cNvSpPr>
            <a:spLocks noGrp="1"/>
          </p:cNvSpPr>
          <p:nvPr>
            <p:ph type="title"/>
          </p:nvPr>
        </p:nvSpPr>
        <p:spPr/>
        <p:txBody>
          <a:bodyPr/>
          <a:lstStyle/>
          <a:p>
            <a:r>
              <a:rPr lang="sv-SE" dirty="0"/>
              <a:t>Start page</a:t>
            </a:r>
          </a:p>
        </p:txBody>
      </p:sp>
      <p:sp>
        <p:nvSpPr>
          <p:cNvPr id="6" name="textruta 5">
            <a:extLst>
              <a:ext uri="{FF2B5EF4-FFF2-40B4-BE49-F238E27FC236}">
                <a16:creationId xmlns:a16="http://schemas.microsoft.com/office/drawing/2014/main" id="{269E2930-B97F-4019-AE3C-5D723AEB1F2B}"/>
              </a:ext>
            </a:extLst>
          </p:cNvPr>
          <p:cNvSpPr txBox="1"/>
          <p:nvPr/>
        </p:nvSpPr>
        <p:spPr>
          <a:xfrm>
            <a:off x="838200" y="1285335"/>
            <a:ext cx="3414623" cy="5345887"/>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the Start page</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The Start Page gives you an overview of what is happening with the streamer, what is going on…</a:t>
            </a: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 </a:t>
            </a: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200" b="1" dirty="0">
                <a:latin typeface="Gadugi" panose="020B0502040204020203" pitchFamily="34" charset="0"/>
                <a:ea typeface="Times New Roman" panose="02020603050405020304" pitchFamily="18" charset="0"/>
                <a:cs typeface="Times New Roman" panose="02020603050405020304" pitchFamily="18" charset="0"/>
              </a:rPr>
              <a:t>You always control the streaming through your phone and apps. </a:t>
            </a:r>
          </a:p>
        </p:txBody>
      </p:sp>
      <p:sp>
        <p:nvSpPr>
          <p:cNvPr id="7" name="textruta 6">
            <a:extLst>
              <a:ext uri="{FF2B5EF4-FFF2-40B4-BE49-F238E27FC236}">
                <a16:creationId xmlns:a16="http://schemas.microsoft.com/office/drawing/2014/main" id="{3BAF7E41-69E3-47C0-B1D6-D57F9698AD19}"/>
              </a:ext>
            </a:extLst>
          </p:cNvPr>
          <p:cNvSpPr txBox="1"/>
          <p:nvPr/>
        </p:nvSpPr>
        <p:spPr>
          <a:xfrm>
            <a:off x="838200" y="1990977"/>
            <a:ext cx="1865447" cy="369332"/>
          </a:xfrm>
          <a:prstGeom prst="rect">
            <a:avLst/>
          </a:prstGeom>
          <a:noFill/>
        </p:spPr>
        <p:txBody>
          <a:bodyPr wrap="none" rtlCol="0">
            <a:spAutoFit/>
          </a:bodyPr>
          <a:lstStyle/>
          <a:p>
            <a:r>
              <a:rPr lang="sv-SE" dirty="0">
                <a:hlinkClick r:id="rId3"/>
              </a:rPr>
              <a:t>http://player.local</a:t>
            </a:r>
            <a:endParaRPr lang="sv-SE" dirty="0"/>
          </a:p>
        </p:txBody>
      </p:sp>
      <p:grpSp>
        <p:nvGrpSpPr>
          <p:cNvPr id="8" name="Grupp 7">
            <a:extLst>
              <a:ext uri="{FF2B5EF4-FFF2-40B4-BE49-F238E27FC236}">
                <a16:creationId xmlns:a16="http://schemas.microsoft.com/office/drawing/2014/main" id="{7D80FBD1-06E8-429D-8C91-C33781D46E28}"/>
              </a:ext>
            </a:extLst>
          </p:cNvPr>
          <p:cNvGrpSpPr/>
          <p:nvPr/>
        </p:nvGrpSpPr>
        <p:grpSpPr>
          <a:xfrm>
            <a:off x="4532890" y="375499"/>
            <a:ext cx="1325260" cy="1095554"/>
            <a:chOff x="5190229" y="2613805"/>
            <a:chExt cx="1325260" cy="1095554"/>
          </a:xfrm>
        </p:grpSpPr>
        <p:sp>
          <p:nvSpPr>
            <p:cNvPr id="9" name="Ellips 8">
              <a:extLst>
                <a:ext uri="{FF2B5EF4-FFF2-40B4-BE49-F238E27FC236}">
                  <a16:creationId xmlns:a16="http://schemas.microsoft.com/office/drawing/2014/main" id="{82147AF8-6304-4931-B6BD-EA60C72AFFF4}"/>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0" name="textruta 9">
              <a:extLst>
                <a:ext uri="{FF2B5EF4-FFF2-40B4-BE49-F238E27FC236}">
                  <a16:creationId xmlns:a16="http://schemas.microsoft.com/office/drawing/2014/main" id="{9F090597-5C6C-40F3-A97D-38054E584E48}"/>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r>
                <a:rPr lang="sv-SE" b="1" dirty="0">
                  <a:solidFill>
                    <a:schemeClr val="bg1">
                      <a:lumMod val="95000"/>
                    </a:schemeClr>
                  </a:solidFill>
                </a:rPr>
                <a:t> </a:t>
              </a:r>
            </a:p>
            <a:p>
              <a:pPr algn="ctr"/>
              <a:r>
                <a:rPr lang="sv-SE" b="1" dirty="0">
                  <a:solidFill>
                    <a:schemeClr val="bg1">
                      <a:lumMod val="95000"/>
                    </a:schemeClr>
                  </a:solidFill>
                </a:rPr>
                <a:t>page</a:t>
              </a:r>
            </a:p>
          </p:txBody>
        </p:sp>
      </p:grpSp>
      <p:cxnSp>
        <p:nvCxnSpPr>
          <p:cNvPr id="11" name="Rak pilkoppling 10">
            <a:extLst>
              <a:ext uri="{FF2B5EF4-FFF2-40B4-BE49-F238E27FC236}">
                <a16:creationId xmlns:a16="http://schemas.microsoft.com/office/drawing/2014/main" id="{83F12317-0960-469F-99E8-72DE7FC3D250}"/>
              </a:ext>
            </a:extLst>
          </p:cNvPr>
          <p:cNvCxnSpPr>
            <a:cxnSpLocks/>
            <a:stCxn id="12" idx="1"/>
          </p:cNvCxnSpPr>
          <p:nvPr/>
        </p:nvCxnSpPr>
        <p:spPr>
          <a:xfrm flipH="1">
            <a:off x="9687464" y="234113"/>
            <a:ext cx="936988"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ruta 11">
            <a:extLst>
              <a:ext uri="{FF2B5EF4-FFF2-40B4-BE49-F238E27FC236}">
                <a16:creationId xmlns:a16="http://schemas.microsoft.com/office/drawing/2014/main" id="{3F0B2C23-6BE3-4B5B-8909-D0F69E5C3EE5}"/>
              </a:ext>
            </a:extLst>
          </p:cNvPr>
          <p:cNvSpPr txBox="1"/>
          <p:nvPr/>
        </p:nvSpPr>
        <p:spPr>
          <a:xfrm>
            <a:off x="10624452" y="64836"/>
            <a:ext cx="1531188" cy="338554"/>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refresh</a:t>
            </a:r>
            <a:r>
              <a:rPr lang="sv-SE" sz="1600" b="1" dirty="0">
                <a:solidFill>
                  <a:schemeClr val="bg1">
                    <a:lumMod val="50000"/>
                  </a:schemeClr>
                </a:solidFill>
                <a:latin typeface="Consolas" panose="020B0609020204030204" pitchFamily="49" charset="0"/>
              </a:rPr>
              <a:t> page</a:t>
            </a:r>
          </a:p>
        </p:txBody>
      </p:sp>
      <p:sp>
        <p:nvSpPr>
          <p:cNvPr id="20" name="textruta 19">
            <a:extLst>
              <a:ext uri="{FF2B5EF4-FFF2-40B4-BE49-F238E27FC236}">
                <a16:creationId xmlns:a16="http://schemas.microsoft.com/office/drawing/2014/main" id="{6B70FDDE-E3B4-4F47-904B-8E68AA2FD492}"/>
              </a:ext>
            </a:extLst>
          </p:cNvPr>
          <p:cNvSpPr txBox="1"/>
          <p:nvPr/>
        </p:nvSpPr>
        <p:spPr>
          <a:xfrm>
            <a:off x="10016555" y="474920"/>
            <a:ext cx="1867819"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current</a:t>
            </a:r>
            <a:r>
              <a:rPr lang="sv-SE" sz="1600" b="1" dirty="0">
                <a:solidFill>
                  <a:schemeClr val="bg1">
                    <a:lumMod val="50000"/>
                  </a:schemeClr>
                </a:solidFill>
                <a:latin typeface="Consolas" panose="020B0609020204030204" pitchFamily="49" charset="0"/>
              </a:rPr>
              <a:t> status,</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it is </a:t>
            </a:r>
            <a:r>
              <a:rPr lang="sv-SE" sz="1600" b="1" dirty="0" err="1">
                <a:solidFill>
                  <a:schemeClr val="bg1">
                    <a:lumMod val="50000"/>
                  </a:schemeClr>
                </a:solidFill>
                <a:latin typeface="Consolas" panose="020B0609020204030204" pitchFamily="49" charset="0"/>
              </a:rPr>
              <a:t>idling</a:t>
            </a:r>
            <a:endParaRPr lang="sv-SE" sz="1600" b="1" dirty="0">
              <a:solidFill>
                <a:schemeClr val="bg1">
                  <a:lumMod val="50000"/>
                </a:schemeClr>
              </a:solidFill>
              <a:latin typeface="Consolas" panose="020B0609020204030204" pitchFamily="49" charset="0"/>
            </a:endParaRPr>
          </a:p>
        </p:txBody>
      </p:sp>
      <p:sp>
        <p:nvSpPr>
          <p:cNvPr id="25" name="textruta 24">
            <a:extLst>
              <a:ext uri="{FF2B5EF4-FFF2-40B4-BE49-F238E27FC236}">
                <a16:creationId xmlns:a16="http://schemas.microsoft.com/office/drawing/2014/main" id="{8A41A027-95F5-4102-B143-A3999DF7F72E}"/>
              </a:ext>
            </a:extLst>
          </p:cNvPr>
          <p:cNvSpPr txBox="1"/>
          <p:nvPr/>
        </p:nvSpPr>
        <p:spPr>
          <a:xfrm>
            <a:off x="2047304" y="4169560"/>
            <a:ext cx="3054041" cy="1569660"/>
          </a:xfrm>
          <a:prstGeom prst="rect">
            <a:avLst/>
          </a:prstGeom>
          <a:noFill/>
        </p:spPr>
        <p:txBody>
          <a:bodyPr wrap="none" rtlCol="0">
            <a:spAutoFit/>
          </a:bodyPr>
          <a:lstStyle/>
          <a:p>
            <a:pPr marL="285750" indent="-285750">
              <a:buFont typeface="Arial" panose="020B0604020202020204" pitchFamily="34" charset="0"/>
              <a:buChar char="•"/>
            </a:pPr>
            <a:r>
              <a:rPr lang="sv-SE" sz="1600" b="1" dirty="0">
                <a:solidFill>
                  <a:schemeClr val="bg1">
                    <a:lumMod val="50000"/>
                  </a:schemeClr>
                </a:solidFill>
                <a:latin typeface="Consolas" panose="020B0609020204030204" pitchFamily="49" charset="0"/>
              </a:rPr>
              <a:t>Bluetooth </a:t>
            </a:r>
            <a:r>
              <a:rPr lang="sv-SE" sz="1600" b="1" dirty="0" err="1">
                <a:solidFill>
                  <a:schemeClr val="bg1">
                    <a:lumMod val="50000"/>
                  </a:schemeClr>
                </a:solidFill>
                <a:latin typeface="Consolas" panose="020B0609020204030204" pitchFamily="49" charset="0"/>
              </a:rPr>
              <a:t>works</a:t>
            </a:r>
            <a:endParaRPr lang="sv-SE" sz="1600" b="1" dirty="0">
              <a:solidFill>
                <a:schemeClr val="bg1">
                  <a:lumMod val="50000"/>
                </a:schemeClr>
              </a:solidFill>
              <a:latin typeface="Consolas" panose="020B0609020204030204" pitchFamily="49" charset="0"/>
            </a:endParaRPr>
          </a:p>
          <a:p>
            <a:pPr marL="285750" indent="-285750">
              <a:buFont typeface="Arial" panose="020B0604020202020204" pitchFamily="34" charset="0"/>
              <a:buChar char="•"/>
            </a:pPr>
            <a:r>
              <a:rPr lang="sv-SE" sz="1600" b="1" dirty="0" err="1">
                <a:solidFill>
                  <a:schemeClr val="bg1">
                    <a:lumMod val="50000"/>
                  </a:schemeClr>
                </a:solidFill>
                <a:latin typeface="Consolas" panose="020B0609020204030204" pitchFamily="49" charset="0"/>
              </a:rPr>
              <a:t>there</a:t>
            </a:r>
            <a:r>
              <a:rPr lang="sv-SE" sz="1600" b="1" dirty="0">
                <a:solidFill>
                  <a:schemeClr val="bg1">
                    <a:lumMod val="50000"/>
                  </a:schemeClr>
                </a:solidFill>
                <a:latin typeface="Consolas" panose="020B0609020204030204" pitchFamily="49" charset="0"/>
              </a:rPr>
              <a:t> is a Bluetooth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speaker </a:t>
            </a:r>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    </a:t>
            </a:r>
          </a:p>
          <a:p>
            <a:pPr marL="285750" indent="-285750">
              <a:buFont typeface="Arial" panose="020B0604020202020204" pitchFamily="34" charset="0"/>
              <a:buChar char="•"/>
            </a:pPr>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 to Wi-Fi</a:t>
            </a:r>
          </a:p>
          <a:p>
            <a:pPr marL="285750" indent="-285750">
              <a:buFont typeface="Arial" panose="020B0604020202020204" pitchFamily="34" charset="0"/>
              <a:buChar char="•"/>
            </a:pPr>
            <a:r>
              <a:rPr lang="sv-SE" sz="1600" b="1" dirty="0">
                <a:solidFill>
                  <a:schemeClr val="bg1">
                    <a:lumMod val="50000"/>
                  </a:schemeClr>
                </a:solidFill>
                <a:latin typeface="Consolas" panose="020B0609020204030204" pitchFamily="49" charset="0"/>
              </a:rPr>
              <a:t>the </a:t>
            </a:r>
            <a:r>
              <a:rPr lang="sv-SE" sz="1600" b="1" dirty="0" err="1">
                <a:solidFill>
                  <a:schemeClr val="bg1">
                    <a:lumMod val="50000"/>
                  </a:schemeClr>
                </a:solidFill>
                <a:latin typeface="Consolas" panose="020B0609020204030204" pitchFamily="49" charset="0"/>
              </a:rPr>
              <a:t>Hotspot</a:t>
            </a:r>
            <a:r>
              <a:rPr lang="sv-SE" sz="1600" b="1" dirty="0">
                <a:solidFill>
                  <a:schemeClr val="bg1">
                    <a:lumMod val="50000"/>
                  </a:schemeClr>
                </a:solidFill>
                <a:latin typeface="Consolas" panose="020B0609020204030204" pitchFamily="49" charset="0"/>
              </a:rPr>
              <a:t> is still </a:t>
            </a:r>
            <a:r>
              <a:rPr lang="sv-SE" sz="1600" b="1" dirty="0" err="1">
                <a:solidFill>
                  <a:schemeClr val="bg1">
                    <a:lumMod val="50000"/>
                  </a:schemeClr>
                </a:solidFill>
                <a:latin typeface="Consolas" panose="020B0609020204030204" pitchFamily="49" charset="0"/>
              </a:rPr>
              <a:t>up</a:t>
            </a:r>
            <a:endParaRPr lang="sv-SE" sz="1600" b="1" dirty="0">
              <a:solidFill>
                <a:schemeClr val="bg1">
                  <a:lumMod val="50000"/>
                </a:schemeClr>
              </a:solidFill>
              <a:latin typeface="Consolas" panose="020B0609020204030204" pitchFamily="49" charset="0"/>
            </a:endParaRPr>
          </a:p>
          <a:p>
            <a:pPr marL="285750" indent="-285750">
              <a:buFont typeface="Arial" panose="020B0604020202020204" pitchFamily="34" charset="0"/>
              <a:buChar char="•"/>
            </a:pPr>
            <a:r>
              <a:rPr lang="sv-SE" sz="1600" b="1" dirty="0">
                <a:solidFill>
                  <a:schemeClr val="bg1">
                    <a:lumMod val="50000"/>
                  </a:schemeClr>
                </a:solidFill>
                <a:latin typeface="Consolas" panose="020B0609020204030204" pitchFamily="49" charset="0"/>
              </a:rPr>
              <a:t>a LAN </a:t>
            </a:r>
            <a:r>
              <a:rPr lang="sv-SE" sz="1600" b="1" dirty="0" err="1">
                <a:solidFill>
                  <a:schemeClr val="bg1">
                    <a:lumMod val="50000"/>
                  </a:schemeClr>
                </a:solidFill>
                <a:latin typeface="Consolas" panose="020B0609020204030204" pitchFamily="49" charset="0"/>
              </a:rPr>
              <a:t>cable</a:t>
            </a:r>
            <a:r>
              <a:rPr lang="sv-SE" sz="1600" b="1" dirty="0">
                <a:solidFill>
                  <a:schemeClr val="bg1">
                    <a:lumMod val="50000"/>
                  </a:schemeClr>
                </a:solidFill>
                <a:latin typeface="Consolas" panose="020B0609020204030204" pitchFamily="49" charset="0"/>
              </a:rPr>
              <a:t> is </a:t>
            </a:r>
            <a:r>
              <a:rPr lang="sv-SE" sz="1600" b="1" dirty="0" err="1">
                <a:solidFill>
                  <a:schemeClr val="bg1">
                    <a:lumMod val="50000"/>
                  </a:schemeClr>
                </a:solidFill>
                <a:latin typeface="Consolas" panose="020B0609020204030204" pitchFamily="49" charset="0"/>
              </a:rPr>
              <a:t>attached</a:t>
            </a:r>
            <a:endParaRPr lang="sv-SE" sz="1600" b="1" dirty="0">
              <a:solidFill>
                <a:schemeClr val="bg1">
                  <a:lumMod val="50000"/>
                </a:schemeClr>
              </a:solidFill>
              <a:latin typeface="Consolas" panose="020B0609020204030204" pitchFamily="49" charset="0"/>
            </a:endParaRPr>
          </a:p>
        </p:txBody>
      </p:sp>
      <p:sp>
        <p:nvSpPr>
          <p:cNvPr id="46" name="textruta 45">
            <a:extLst>
              <a:ext uri="{FF2B5EF4-FFF2-40B4-BE49-F238E27FC236}">
                <a16:creationId xmlns:a16="http://schemas.microsoft.com/office/drawing/2014/main" id="{06BFB5C7-B78D-4E48-AB43-A7ADAA117FFA}"/>
              </a:ext>
            </a:extLst>
          </p:cNvPr>
          <p:cNvSpPr txBox="1"/>
          <p:nvPr/>
        </p:nvSpPr>
        <p:spPr>
          <a:xfrm>
            <a:off x="3590835" y="2024170"/>
            <a:ext cx="2541080" cy="584775"/>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connect a Bluetooth</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speaker or </a:t>
            </a:r>
            <a:r>
              <a:rPr lang="sv-SE" sz="1600" b="1" dirty="0" err="1">
                <a:solidFill>
                  <a:schemeClr val="bg1">
                    <a:lumMod val="50000"/>
                  </a:schemeClr>
                </a:solidFill>
                <a:latin typeface="Consolas" panose="020B0609020204030204" pitchFamily="49" charset="0"/>
              </a:rPr>
              <a:t>disconnect</a:t>
            </a:r>
            <a:endParaRPr lang="sv-SE" sz="1600" b="1" dirty="0">
              <a:solidFill>
                <a:schemeClr val="bg1">
                  <a:lumMod val="50000"/>
                </a:schemeClr>
              </a:solidFill>
              <a:latin typeface="Consolas" panose="020B0609020204030204" pitchFamily="49" charset="0"/>
            </a:endParaRPr>
          </a:p>
        </p:txBody>
      </p:sp>
      <p:sp>
        <p:nvSpPr>
          <p:cNvPr id="47" name="textruta 46">
            <a:extLst>
              <a:ext uri="{FF2B5EF4-FFF2-40B4-BE49-F238E27FC236}">
                <a16:creationId xmlns:a16="http://schemas.microsoft.com/office/drawing/2014/main" id="{C57A310D-8434-4FA6-BD7E-3026705C45E8}"/>
              </a:ext>
            </a:extLst>
          </p:cNvPr>
          <p:cNvSpPr txBox="1"/>
          <p:nvPr/>
        </p:nvSpPr>
        <p:spPr>
          <a:xfrm>
            <a:off x="3626324" y="2804477"/>
            <a:ext cx="2541080" cy="830997"/>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reset</a:t>
            </a:r>
            <a:r>
              <a:rPr lang="sv-SE" sz="1600" b="1" dirty="0">
                <a:solidFill>
                  <a:schemeClr val="bg1">
                    <a:lumMod val="50000"/>
                  </a:schemeClr>
                </a:solidFill>
                <a:latin typeface="Consolas" panose="020B0609020204030204" pitchFamily="49" charset="0"/>
              </a:rPr>
              <a:t> streaming</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and Bluetooth,</a:t>
            </a:r>
          </a:p>
          <a:p>
            <a:r>
              <a:rPr lang="sv-SE" sz="1600" b="1" dirty="0">
                <a:solidFill>
                  <a:schemeClr val="bg1">
                    <a:lumMod val="50000"/>
                  </a:schemeClr>
                </a:solidFill>
                <a:latin typeface="Consolas" panose="020B0609020204030204" pitchFamily="49" charset="0"/>
              </a:rPr>
              <a:t>streamer </a:t>
            </a:r>
            <a:r>
              <a:rPr lang="sv-SE" sz="1600" b="1" dirty="0" err="1">
                <a:solidFill>
                  <a:schemeClr val="bg1">
                    <a:lumMod val="50000"/>
                  </a:schemeClr>
                </a:solidFill>
                <a:latin typeface="Consolas" panose="020B0609020204030204" pitchFamily="49" charset="0"/>
              </a:rPr>
              <a:t>becomes</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idle</a:t>
            </a:r>
            <a:endParaRPr lang="sv-SE" sz="1600" b="1" dirty="0">
              <a:solidFill>
                <a:schemeClr val="bg1">
                  <a:lumMod val="50000"/>
                </a:schemeClr>
              </a:solidFill>
              <a:latin typeface="Consolas" panose="020B0609020204030204" pitchFamily="49" charset="0"/>
            </a:endParaRPr>
          </a:p>
        </p:txBody>
      </p:sp>
      <p:sp>
        <p:nvSpPr>
          <p:cNvPr id="48" name="textruta 47">
            <a:extLst>
              <a:ext uri="{FF2B5EF4-FFF2-40B4-BE49-F238E27FC236}">
                <a16:creationId xmlns:a16="http://schemas.microsoft.com/office/drawing/2014/main" id="{CBD5805C-C558-4DE8-B1B7-80E8907DFA49}"/>
              </a:ext>
            </a:extLst>
          </p:cNvPr>
          <p:cNvSpPr txBox="1"/>
          <p:nvPr/>
        </p:nvSpPr>
        <p:spPr>
          <a:xfrm>
            <a:off x="10865811" y="1931472"/>
            <a:ext cx="1326189" cy="830997"/>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connect</a:t>
            </a:r>
            <a:r>
              <a:rPr lang="sv-SE" sz="1600" b="1" dirty="0">
                <a:solidFill>
                  <a:schemeClr val="bg1">
                    <a:lumMod val="50000"/>
                  </a:schemeClr>
                </a:solidFill>
                <a:latin typeface="Consolas" panose="020B0609020204030204" pitchFamily="49" charset="0"/>
              </a:rPr>
              <a:t> or </a:t>
            </a:r>
            <a:r>
              <a:rPr lang="sv-SE" sz="1600" b="1" dirty="0" err="1">
                <a:solidFill>
                  <a:schemeClr val="bg1">
                    <a:lumMod val="50000"/>
                  </a:schemeClr>
                </a:solidFill>
                <a:latin typeface="Consolas" panose="020B0609020204030204" pitchFamily="49" charset="0"/>
              </a:rPr>
              <a:t>disconnect</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Wi-Fi</a:t>
            </a:r>
          </a:p>
        </p:txBody>
      </p:sp>
      <p:sp>
        <p:nvSpPr>
          <p:cNvPr id="57" name="textruta 56">
            <a:extLst>
              <a:ext uri="{FF2B5EF4-FFF2-40B4-BE49-F238E27FC236}">
                <a16:creationId xmlns:a16="http://schemas.microsoft.com/office/drawing/2014/main" id="{CC2C06EC-ABBB-48C7-9248-12B43F1762A0}"/>
              </a:ext>
            </a:extLst>
          </p:cNvPr>
          <p:cNvSpPr txBox="1"/>
          <p:nvPr/>
        </p:nvSpPr>
        <p:spPr>
          <a:xfrm>
            <a:off x="9909589" y="3029347"/>
            <a:ext cx="2092239" cy="338554"/>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more</a:t>
            </a:r>
            <a:r>
              <a:rPr lang="sv-SE" sz="1600" b="1" dirty="0">
                <a:solidFill>
                  <a:schemeClr val="bg1">
                    <a:lumMod val="50000"/>
                  </a:schemeClr>
                </a:solidFill>
                <a:latin typeface="Consolas" panose="020B0609020204030204" pitchFamily="49" charset="0"/>
              </a:rPr>
              <a:t> information…</a:t>
            </a:r>
          </a:p>
        </p:txBody>
      </p:sp>
      <p:sp>
        <p:nvSpPr>
          <p:cNvPr id="61" name="textruta 60">
            <a:extLst>
              <a:ext uri="{FF2B5EF4-FFF2-40B4-BE49-F238E27FC236}">
                <a16:creationId xmlns:a16="http://schemas.microsoft.com/office/drawing/2014/main" id="{2425A7D7-EBE2-4D58-A778-FA008C0E8686}"/>
              </a:ext>
            </a:extLst>
          </p:cNvPr>
          <p:cNvSpPr txBox="1"/>
          <p:nvPr/>
        </p:nvSpPr>
        <p:spPr>
          <a:xfrm>
            <a:off x="10384936" y="3497102"/>
            <a:ext cx="1194558" cy="584775"/>
          </a:xfrm>
          <a:prstGeom prst="rect">
            <a:avLst/>
          </a:prstGeom>
          <a:noFill/>
        </p:spPr>
        <p:txBody>
          <a:bodyPr wrap="square" rtlCol="0">
            <a:spAutoFit/>
          </a:bodyPr>
          <a:lstStyle/>
          <a:p>
            <a:r>
              <a:rPr lang="sv-SE" sz="1600" b="1" dirty="0" err="1">
                <a:solidFill>
                  <a:schemeClr val="bg1">
                    <a:lumMod val="50000"/>
                  </a:schemeClr>
                </a:solidFill>
                <a:latin typeface="Consolas" panose="020B0609020204030204" pitchFamily="49" charset="0"/>
              </a:rPr>
              <a:t>turnoff</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Bluetooth</a:t>
            </a:r>
          </a:p>
        </p:txBody>
      </p:sp>
      <p:sp>
        <p:nvSpPr>
          <p:cNvPr id="62" name="textruta 61">
            <a:extLst>
              <a:ext uri="{FF2B5EF4-FFF2-40B4-BE49-F238E27FC236}">
                <a16:creationId xmlns:a16="http://schemas.microsoft.com/office/drawing/2014/main" id="{B7823FC4-814E-4570-833E-54DD3DE54C2B}"/>
              </a:ext>
            </a:extLst>
          </p:cNvPr>
          <p:cNvSpPr txBox="1"/>
          <p:nvPr/>
        </p:nvSpPr>
        <p:spPr>
          <a:xfrm>
            <a:off x="10384936" y="4041765"/>
            <a:ext cx="1306768"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disconnect</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speaker</a:t>
            </a:r>
          </a:p>
        </p:txBody>
      </p:sp>
      <p:sp>
        <p:nvSpPr>
          <p:cNvPr id="63" name="textruta 62">
            <a:extLst>
              <a:ext uri="{FF2B5EF4-FFF2-40B4-BE49-F238E27FC236}">
                <a16:creationId xmlns:a16="http://schemas.microsoft.com/office/drawing/2014/main" id="{E22F952F-18CC-4D13-B88E-15768C80740C}"/>
              </a:ext>
            </a:extLst>
          </p:cNvPr>
          <p:cNvSpPr txBox="1"/>
          <p:nvPr/>
        </p:nvSpPr>
        <p:spPr>
          <a:xfrm>
            <a:off x="10384936" y="4922538"/>
            <a:ext cx="1418978"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disconnect</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Wi-Fi</a:t>
            </a:r>
          </a:p>
        </p:txBody>
      </p:sp>
      <p:sp>
        <p:nvSpPr>
          <p:cNvPr id="75" name="textruta 74">
            <a:extLst>
              <a:ext uri="{FF2B5EF4-FFF2-40B4-BE49-F238E27FC236}">
                <a16:creationId xmlns:a16="http://schemas.microsoft.com/office/drawing/2014/main" id="{0DB56E8F-54D7-4150-BB06-FA4069EA69FC}"/>
              </a:ext>
            </a:extLst>
          </p:cNvPr>
          <p:cNvSpPr txBox="1"/>
          <p:nvPr/>
        </p:nvSpPr>
        <p:spPr>
          <a:xfrm>
            <a:off x="10512241" y="1209400"/>
            <a:ext cx="1643399" cy="500137"/>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adjust</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volume</a:t>
            </a:r>
            <a:endParaRPr lang="sv-SE" sz="1600" b="1" dirty="0">
              <a:solidFill>
                <a:schemeClr val="bg1">
                  <a:lumMod val="50000"/>
                </a:schemeClr>
              </a:solidFill>
              <a:latin typeface="Consolas" panose="020B0609020204030204" pitchFamily="49" charset="0"/>
            </a:endParaRPr>
          </a:p>
          <a:p>
            <a:r>
              <a:rPr lang="sv-SE" sz="1050" b="1" dirty="0" err="1">
                <a:solidFill>
                  <a:schemeClr val="bg1">
                    <a:lumMod val="50000"/>
                  </a:schemeClr>
                </a:solidFill>
                <a:latin typeface="Consolas" panose="020B0609020204030204" pitchFamily="49" charset="0"/>
              </a:rPr>
              <a:t>should</a:t>
            </a:r>
            <a:r>
              <a:rPr lang="sv-SE" sz="1050" b="1" dirty="0">
                <a:solidFill>
                  <a:schemeClr val="bg1">
                    <a:lumMod val="50000"/>
                  </a:schemeClr>
                </a:solidFill>
                <a:latin typeface="Consolas" panose="020B0609020204030204" pitchFamily="49" charset="0"/>
              </a:rPr>
              <a:t> be 100% </a:t>
            </a:r>
          </a:p>
        </p:txBody>
      </p:sp>
      <p:cxnSp>
        <p:nvCxnSpPr>
          <p:cNvPr id="13" name="Rak pilkoppling 12">
            <a:extLst>
              <a:ext uri="{FF2B5EF4-FFF2-40B4-BE49-F238E27FC236}">
                <a16:creationId xmlns:a16="http://schemas.microsoft.com/office/drawing/2014/main" id="{1631B777-2D08-4C9C-8F14-DFF4B9487D4F}"/>
              </a:ext>
            </a:extLst>
          </p:cNvPr>
          <p:cNvCxnSpPr>
            <a:cxnSpLocks/>
          </p:cNvCxnSpPr>
          <p:nvPr/>
        </p:nvCxnSpPr>
        <p:spPr>
          <a:xfrm flipH="1">
            <a:off x="7833106" y="734028"/>
            <a:ext cx="2183449"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ak pilkoppling 15">
            <a:extLst>
              <a:ext uri="{FF2B5EF4-FFF2-40B4-BE49-F238E27FC236}">
                <a16:creationId xmlns:a16="http://schemas.microsoft.com/office/drawing/2014/main" id="{E55AB89B-BE08-4124-6946-A5041516992E}"/>
              </a:ext>
            </a:extLst>
          </p:cNvPr>
          <p:cNvCxnSpPr>
            <a:cxnSpLocks/>
            <a:stCxn id="75" idx="1"/>
          </p:cNvCxnSpPr>
          <p:nvPr/>
        </p:nvCxnSpPr>
        <p:spPr>
          <a:xfrm flipH="1" flipV="1">
            <a:off x="9681641" y="1392543"/>
            <a:ext cx="830600" cy="66926"/>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ak pilkoppling 23">
            <a:extLst>
              <a:ext uri="{FF2B5EF4-FFF2-40B4-BE49-F238E27FC236}">
                <a16:creationId xmlns:a16="http://schemas.microsoft.com/office/drawing/2014/main" id="{C7950398-1307-E8A1-97CE-9551A38BA7E6}"/>
              </a:ext>
            </a:extLst>
          </p:cNvPr>
          <p:cNvCxnSpPr>
            <a:cxnSpLocks/>
            <a:stCxn id="46" idx="3"/>
          </p:cNvCxnSpPr>
          <p:nvPr/>
        </p:nvCxnSpPr>
        <p:spPr>
          <a:xfrm>
            <a:off x="6131915" y="2316558"/>
            <a:ext cx="1010757"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Rak pilkoppling 29">
            <a:extLst>
              <a:ext uri="{FF2B5EF4-FFF2-40B4-BE49-F238E27FC236}">
                <a16:creationId xmlns:a16="http://schemas.microsoft.com/office/drawing/2014/main" id="{C03A65C4-7F36-578F-D1B9-76B61B80737A}"/>
              </a:ext>
            </a:extLst>
          </p:cNvPr>
          <p:cNvCxnSpPr>
            <a:cxnSpLocks/>
          </p:cNvCxnSpPr>
          <p:nvPr/>
        </p:nvCxnSpPr>
        <p:spPr>
          <a:xfrm>
            <a:off x="6170445" y="3070221"/>
            <a:ext cx="877336"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ak pilkoppling 35">
            <a:extLst>
              <a:ext uri="{FF2B5EF4-FFF2-40B4-BE49-F238E27FC236}">
                <a16:creationId xmlns:a16="http://schemas.microsoft.com/office/drawing/2014/main" id="{4CB47687-3C22-9F00-A15B-6FD24B549C37}"/>
              </a:ext>
            </a:extLst>
          </p:cNvPr>
          <p:cNvCxnSpPr>
            <a:cxnSpLocks/>
            <a:stCxn id="48" idx="1"/>
          </p:cNvCxnSpPr>
          <p:nvPr/>
        </p:nvCxnSpPr>
        <p:spPr>
          <a:xfrm flipH="1">
            <a:off x="9342408" y="2346971"/>
            <a:ext cx="1523403" cy="13338"/>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Rak pilkoppling 39">
            <a:extLst>
              <a:ext uri="{FF2B5EF4-FFF2-40B4-BE49-F238E27FC236}">
                <a16:creationId xmlns:a16="http://schemas.microsoft.com/office/drawing/2014/main" id="{57708B9A-31B7-D03E-DE58-14BD9336DA3E}"/>
              </a:ext>
            </a:extLst>
          </p:cNvPr>
          <p:cNvCxnSpPr>
            <a:cxnSpLocks/>
          </p:cNvCxnSpPr>
          <p:nvPr/>
        </p:nvCxnSpPr>
        <p:spPr>
          <a:xfrm flipH="1">
            <a:off x="9391257" y="3016592"/>
            <a:ext cx="791980" cy="1275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Rak pilkoppling 42">
            <a:extLst>
              <a:ext uri="{FF2B5EF4-FFF2-40B4-BE49-F238E27FC236}">
                <a16:creationId xmlns:a16="http://schemas.microsoft.com/office/drawing/2014/main" id="{4A206F92-514D-4093-4607-1066BDAD43D5}"/>
              </a:ext>
            </a:extLst>
          </p:cNvPr>
          <p:cNvCxnSpPr>
            <a:cxnSpLocks/>
          </p:cNvCxnSpPr>
          <p:nvPr/>
        </p:nvCxnSpPr>
        <p:spPr>
          <a:xfrm flipV="1">
            <a:off x="4273962" y="3830525"/>
            <a:ext cx="2601291" cy="495072"/>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Rak pilkoppling 44">
            <a:extLst>
              <a:ext uri="{FF2B5EF4-FFF2-40B4-BE49-F238E27FC236}">
                <a16:creationId xmlns:a16="http://schemas.microsoft.com/office/drawing/2014/main" id="{3017C2B4-ACBF-E5B6-3932-65790D51E580}"/>
              </a:ext>
            </a:extLst>
          </p:cNvPr>
          <p:cNvCxnSpPr>
            <a:cxnSpLocks/>
          </p:cNvCxnSpPr>
          <p:nvPr/>
        </p:nvCxnSpPr>
        <p:spPr>
          <a:xfrm flipV="1">
            <a:off x="4399472" y="4243743"/>
            <a:ext cx="2475781" cy="553764"/>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Rak pilkoppling 52">
            <a:extLst>
              <a:ext uri="{FF2B5EF4-FFF2-40B4-BE49-F238E27FC236}">
                <a16:creationId xmlns:a16="http://schemas.microsoft.com/office/drawing/2014/main" id="{5F331C06-341A-2A43-32B8-B38014F47103}"/>
              </a:ext>
            </a:extLst>
          </p:cNvPr>
          <p:cNvCxnSpPr>
            <a:cxnSpLocks/>
          </p:cNvCxnSpPr>
          <p:nvPr/>
        </p:nvCxnSpPr>
        <p:spPr>
          <a:xfrm>
            <a:off x="4580626" y="5046143"/>
            <a:ext cx="2294627" cy="86621"/>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Rak pilkoppling 58">
            <a:extLst>
              <a:ext uri="{FF2B5EF4-FFF2-40B4-BE49-F238E27FC236}">
                <a16:creationId xmlns:a16="http://schemas.microsoft.com/office/drawing/2014/main" id="{9CDF8636-CC18-58F0-DB43-97E73DE51CCC}"/>
              </a:ext>
            </a:extLst>
          </p:cNvPr>
          <p:cNvCxnSpPr>
            <a:cxnSpLocks/>
          </p:cNvCxnSpPr>
          <p:nvPr/>
        </p:nvCxnSpPr>
        <p:spPr>
          <a:xfrm>
            <a:off x="5079404" y="5572665"/>
            <a:ext cx="1763091" cy="700641"/>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Rak pilkoppling 65">
            <a:extLst>
              <a:ext uri="{FF2B5EF4-FFF2-40B4-BE49-F238E27FC236}">
                <a16:creationId xmlns:a16="http://schemas.microsoft.com/office/drawing/2014/main" id="{8FCAEDBE-407B-94DD-BEDF-0A53C106EF49}"/>
              </a:ext>
            </a:extLst>
          </p:cNvPr>
          <p:cNvCxnSpPr>
            <a:cxnSpLocks/>
          </p:cNvCxnSpPr>
          <p:nvPr/>
        </p:nvCxnSpPr>
        <p:spPr>
          <a:xfrm flipH="1">
            <a:off x="9595178" y="3787623"/>
            <a:ext cx="706111"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Rak pilkoppling 70">
            <a:extLst>
              <a:ext uri="{FF2B5EF4-FFF2-40B4-BE49-F238E27FC236}">
                <a16:creationId xmlns:a16="http://schemas.microsoft.com/office/drawing/2014/main" id="{8BFC767D-657E-E432-B493-AB2AC9B0149A}"/>
              </a:ext>
            </a:extLst>
          </p:cNvPr>
          <p:cNvCxnSpPr>
            <a:cxnSpLocks/>
          </p:cNvCxnSpPr>
          <p:nvPr/>
        </p:nvCxnSpPr>
        <p:spPr>
          <a:xfrm flipH="1">
            <a:off x="9644504" y="4249055"/>
            <a:ext cx="618255"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Rak pilkoppling 76">
            <a:extLst>
              <a:ext uri="{FF2B5EF4-FFF2-40B4-BE49-F238E27FC236}">
                <a16:creationId xmlns:a16="http://schemas.microsoft.com/office/drawing/2014/main" id="{65C064C7-DDEC-C322-D901-DB4DE39A0BE6}"/>
              </a:ext>
            </a:extLst>
          </p:cNvPr>
          <p:cNvCxnSpPr>
            <a:cxnSpLocks/>
          </p:cNvCxnSpPr>
          <p:nvPr/>
        </p:nvCxnSpPr>
        <p:spPr>
          <a:xfrm flipH="1">
            <a:off x="9637999" y="5160750"/>
            <a:ext cx="624760"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Rak pilkoppling 31">
            <a:extLst>
              <a:ext uri="{FF2B5EF4-FFF2-40B4-BE49-F238E27FC236}">
                <a16:creationId xmlns:a16="http://schemas.microsoft.com/office/drawing/2014/main" id="{9BBCAD3F-00C2-3737-A75E-DCC6CA19E202}"/>
              </a:ext>
            </a:extLst>
          </p:cNvPr>
          <p:cNvCxnSpPr>
            <a:cxnSpLocks/>
          </p:cNvCxnSpPr>
          <p:nvPr/>
        </p:nvCxnSpPr>
        <p:spPr>
          <a:xfrm>
            <a:off x="5094210" y="5347481"/>
            <a:ext cx="1781043" cy="391739"/>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textruta 33">
            <a:extLst>
              <a:ext uri="{FF2B5EF4-FFF2-40B4-BE49-F238E27FC236}">
                <a16:creationId xmlns:a16="http://schemas.microsoft.com/office/drawing/2014/main" id="{623D5249-AF79-4CD8-4B07-29011BC1F4E0}"/>
              </a:ext>
            </a:extLst>
          </p:cNvPr>
          <p:cNvSpPr txBox="1"/>
          <p:nvPr/>
        </p:nvSpPr>
        <p:spPr>
          <a:xfrm>
            <a:off x="10384936" y="5507313"/>
            <a:ext cx="1418978"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turn</a:t>
            </a:r>
            <a:r>
              <a:rPr lang="sv-SE" sz="1600" b="1" dirty="0">
                <a:solidFill>
                  <a:schemeClr val="bg1">
                    <a:lumMod val="50000"/>
                  </a:schemeClr>
                </a:solidFill>
                <a:latin typeface="Consolas" panose="020B0609020204030204" pitchFamily="49" charset="0"/>
              </a:rPr>
              <a:t> off</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the </a:t>
            </a:r>
            <a:r>
              <a:rPr lang="sv-SE" sz="1600" b="1" dirty="0" err="1">
                <a:solidFill>
                  <a:schemeClr val="bg1">
                    <a:lumMod val="50000"/>
                  </a:schemeClr>
                </a:solidFill>
                <a:latin typeface="Consolas" panose="020B0609020204030204" pitchFamily="49" charset="0"/>
              </a:rPr>
              <a:t>Hotspot</a:t>
            </a:r>
            <a:endParaRPr lang="sv-SE" sz="1600" b="1" dirty="0">
              <a:solidFill>
                <a:schemeClr val="bg1">
                  <a:lumMod val="50000"/>
                </a:schemeClr>
              </a:solidFill>
              <a:latin typeface="Consolas" panose="020B0609020204030204" pitchFamily="49" charset="0"/>
            </a:endParaRPr>
          </a:p>
        </p:txBody>
      </p:sp>
      <p:cxnSp>
        <p:nvCxnSpPr>
          <p:cNvPr id="35" name="Rak pilkoppling 34">
            <a:extLst>
              <a:ext uri="{FF2B5EF4-FFF2-40B4-BE49-F238E27FC236}">
                <a16:creationId xmlns:a16="http://schemas.microsoft.com/office/drawing/2014/main" id="{D8C01B89-CD50-9F27-4123-FABE09CB97FB}"/>
              </a:ext>
            </a:extLst>
          </p:cNvPr>
          <p:cNvCxnSpPr>
            <a:cxnSpLocks/>
          </p:cNvCxnSpPr>
          <p:nvPr/>
        </p:nvCxnSpPr>
        <p:spPr>
          <a:xfrm flipH="1">
            <a:off x="9637999" y="5745525"/>
            <a:ext cx="624760" cy="0"/>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Bildobjekt 38">
            <a:extLst>
              <a:ext uri="{FF2B5EF4-FFF2-40B4-BE49-F238E27FC236}">
                <a16:creationId xmlns:a16="http://schemas.microsoft.com/office/drawing/2014/main" id="{7D53B470-ED40-316D-F6B3-32894F8A086A}"/>
              </a:ext>
            </a:extLst>
          </p:cNvPr>
          <p:cNvPicPr>
            <a:picLocks noChangeAspect="1"/>
          </p:cNvPicPr>
          <p:nvPr/>
        </p:nvPicPr>
        <p:blipFill>
          <a:blip r:embed="rId4"/>
          <a:stretch>
            <a:fillRect/>
          </a:stretch>
        </p:blipFill>
        <p:spPr>
          <a:xfrm>
            <a:off x="857073" y="2388466"/>
            <a:ext cx="1739903" cy="1752936"/>
          </a:xfrm>
          <a:prstGeom prst="rect">
            <a:avLst/>
          </a:prstGeom>
        </p:spPr>
      </p:pic>
    </p:spTree>
    <p:extLst>
      <p:ext uri="{BB962C8B-B14F-4D97-AF65-F5344CB8AC3E}">
        <p14:creationId xmlns:p14="http://schemas.microsoft.com/office/powerpoint/2010/main" val="36760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objekt 16">
            <a:extLst>
              <a:ext uri="{FF2B5EF4-FFF2-40B4-BE49-F238E27FC236}">
                <a16:creationId xmlns:a16="http://schemas.microsoft.com/office/drawing/2014/main" id="{2CE2D2E7-A903-FEDD-79EA-DC01CCFB1C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2566"/>
          <a:stretch>
            <a:fillRect/>
          </a:stretch>
        </p:blipFill>
        <p:spPr>
          <a:xfrm>
            <a:off x="6881225" y="172520"/>
            <a:ext cx="3086100" cy="6682044"/>
          </a:xfrm>
          <a:prstGeom prst="rect">
            <a:avLst/>
          </a:prstGeom>
        </p:spPr>
      </p:pic>
      <p:sp>
        <p:nvSpPr>
          <p:cNvPr id="6" name="textruta 5">
            <a:extLst>
              <a:ext uri="{FF2B5EF4-FFF2-40B4-BE49-F238E27FC236}">
                <a16:creationId xmlns:a16="http://schemas.microsoft.com/office/drawing/2014/main" id="{0AD3625A-B04F-40A1-AB97-4BBCC12816DD}"/>
              </a:ext>
            </a:extLst>
          </p:cNvPr>
          <p:cNvSpPr txBox="1"/>
          <p:nvPr/>
        </p:nvSpPr>
        <p:spPr>
          <a:xfrm>
            <a:off x="909938" y="1367264"/>
            <a:ext cx="4470125"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1200" b="1" cap="small" spc="25" dirty="0">
                <a:latin typeface="Corbel" panose="020B0503020204020204" pitchFamily="34" charset="0"/>
              </a:rPr>
              <a:t>Open the Start Page with an Android device</a:t>
            </a:r>
            <a:endParaRPr lang="en-GB" altLang="sv-SE" sz="1200" b="1" cap="small" spc="25" dirty="0">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As </a:t>
            </a:r>
            <a:r>
              <a:rPr kumimoji="0" lang="sv-SE" altLang="sv-SE" sz="1200" b="0" i="0" u="none" strike="noStrike" cap="none" normalizeH="0" baseline="0" dirty="0" err="1">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mentioned</a:t>
            </a:r>
            <a:r>
              <a:rPr kumimoji="0" lang="sv-SE"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a:t>
            </a:r>
            <a:r>
              <a:rPr kumimoji="0" lang="sv-SE" altLang="sv-SE" sz="1200" b="0" i="0" u="none" strike="noStrike" cap="none" normalizeH="0" baseline="0" dirty="0" err="1">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earlier</a:t>
            </a:r>
            <a:r>
              <a:rPr kumimoji="0" lang="sv-SE"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a:t>
            </a: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i</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f you are using an Android device your browser may not understand the QR code or the address </a:t>
            </a:r>
            <a:r>
              <a:rPr lang="en-GB" altLang="sv-SE" sz="1200" b="1" dirty="0">
                <a:latin typeface="Consolas" panose="020B0609020204030204" pitchFamily="49" charset="0"/>
                <a:cs typeface="Times New Roman" panose="02020603050405020304" pitchFamily="18" charset="0"/>
                <a:hlinkClick r:id="rId4">
                  <a:extLst>
                    <a:ext uri="{A12FA001-AC4F-418D-AE19-62706E023703}">
                      <ahyp:hlinkClr xmlns:ahyp="http://schemas.microsoft.com/office/drawing/2018/hyperlinkcolor" val="tx"/>
                    </a:ext>
                  </a:extLst>
                </a:hlinkClick>
              </a:rPr>
              <a:t>http://streamer.local </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and will not find the start page as expected…</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sv-SE" sz="1200" dirty="0">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Unfortunately, some older versions of Android OS are </a:t>
            </a:r>
            <a:r>
              <a:rPr kumimoji="0" lang="en-GB" altLang="sv-SE" sz="1200" b="0" i="0" u="sng"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not</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capable of resolving a local web address. Instead, you have to use the IP address that is assigned to the streamer by your home network. </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sv-SE" sz="1200" dirty="0">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sv-SE" sz="1200" b="1" cap="small" spc="25" dirty="0">
                <a:latin typeface="Corbel" panose="020B0503020204020204" pitchFamily="34" charset="0"/>
              </a:rPr>
              <a:t>Scan for the IP address – use a network scanner app</a:t>
            </a:r>
          </a:p>
          <a:p>
            <a:pPr marL="0" marR="0" lvl="0" indent="0" algn="l" defTabSz="914400" rtl="0" eaLnBrk="0" fontAlgn="base" latinLnBrk="0" hangingPunct="0">
              <a:lnSpc>
                <a:spcPct val="100000"/>
              </a:lnSpc>
              <a:spcBef>
                <a:spcPct val="0"/>
              </a:spcBef>
              <a:spcAft>
                <a:spcPct val="0"/>
              </a:spcAft>
              <a:buClrTx/>
              <a:buSzTx/>
              <a:buFontTx/>
              <a:buNone/>
              <a:tabLst/>
            </a:pPr>
            <a:r>
              <a:rPr lang="en-CA" altLang="sv-SE" sz="1200" dirty="0">
                <a:latin typeface="Gadugi" panose="020B0502040204020203" pitchFamily="34" charset="0"/>
                <a:cs typeface="Times New Roman" panose="02020603050405020304" pitchFamily="18" charset="0"/>
              </a:rPr>
              <a:t>We recommend Net Analyzer*, since it is easy to use, well-proven and the basic version is free, the free version of the IP scanner can be downloaded on the Google App Store.</a:t>
            </a:r>
          </a:p>
          <a:p>
            <a:pPr marL="0" marR="0" lvl="0" indent="0" algn="l" defTabSz="914400" rtl="0" eaLnBrk="0" fontAlgn="base" latinLnBrk="0" hangingPunct="0">
              <a:lnSpc>
                <a:spcPct val="100000"/>
              </a:lnSpc>
              <a:spcBef>
                <a:spcPct val="0"/>
              </a:spcBef>
              <a:spcAft>
                <a:spcPct val="0"/>
              </a:spcAft>
              <a:buClrTx/>
              <a:buSzTx/>
              <a:buFontTx/>
              <a:buNone/>
              <a:tabLst/>
            </a:pPr>
            <a:endParaRPr lang="en-CA" altLang="sv-SE" sz="1200" dirty="0">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sv-SE" sz="1200" b="1" cap="small" spc="25" dirty="0">
                <a:latin typeface="Corbel" panose="020B0503020204020204" pitchFamily="34" charset="0"/>
              </a:rPr>
              <a:t>Scan with the Net Analyzer</a:t>
            </a:r>
          </a:p>
          <a:p>
            <a:pPr marL="0" marR="0" lvl="0" indent="0" algn="l" defTabSz="914400" rtl="0" eaLnBrk="0" fontAlgn="base" latinLnBrk="0" hangingPunct="0">
              <a:lnSpc>
                <a:spcPct val="100000"/>
              </a:lnSpc>
              <a:spcBef>
                <a:spcPct val="0"/>
              </a:spcBef>
              <a:spcAft>
                <a:spcPct val="0"/>
              </a:spcAft>
              <a:buClrTx/>
              <a:buSzTx/>
              <a:buFontTx/>
              <a:buNone/>
              <a:tabLst/>
            </a:pPr>
            <a:r>
              <a:rPr lang="en-CA" altLang="sv-SE" sz="1200" dirty="0">
                <a:latin typeface="Gadugi" panose="020B0502040204020203" pitchFamily="34" charset="0"/>
                <a:cs typeface="Times New Roman" panose="02020603050405020304" pitchFamily="18" charset="0"/>
              </a:rPr>
              <a:t>This is how to find the IP address using Net Analyzer:</a:t>
            </a:r>
          </a:p>
          <a:p>
            <a:pPr marL="228600" marR="0" lvl="0" indent="-228600" algn="l" defTabSz="914400" rtl="0" eaLnBrk="0" fontAlgn="base" latinLnBrk="0" hangingPunct="0">
              <a:lnSpc>
                <a:spcPct val="100000"/>
              </a:lnSpc>
              <a:spcBef>
                <a:spcPct val="0"/>
              </a:spcBef>
              <a:spcAft>
                <a:spcPct val="0"/>
              </a:spcAft>
              <a:buClrTx/>
              <a:buSzTx/>
              <a:buFont typeface="+mj-lt"/>
              <a:buAutoNum type="alphaLcParenR"/>
              <a:tabLst/>
            </a:pPr>
            <a:r>
              <a:rPr lang="en-CA" altLang="sv-SE" sz="1200" dirty="0">
                <a:latin typeface="Gadugi" panose="020B0502040204020203" pitchFamily="34" charset="0"/>
                <a:cs typeface="Times New Roman" panose="02020603050405020304" pitchFamily="18" charset="0"/>
              </a:rPr>
              <a:t>Open the app and in the menu go to “</a:t>
            </a:r>
            <a:r>
              <a:rPr lang="en-CA" altLang="sv-SE" sz="1200" b="1" dirty="0">
                <a:latin typeface="Gadugi" panose="020B0502040204020203" pitchFamily="34" charset="0"/>
                <a:cs typeface="Times New Roman" panose="02020603050405020304" pitchFamily="18" charset="0"/>
              </a:rPr>
              <a:t>LAN Scan</a:t>
            </a:r>
            <a:r>
              <a:rPr lang="en-CA" altLang="sv-SE" sz="1200" dirty="0">
                <a:latin typeface="Gadugi" panose="020B0502040204020203" pitchFamily="34" charset="0"/>
                <a:cs typeface="Times New Roman" panose="02020603050405020304" pitchFamily="18" charset="0"/>
              </a:rPr>
              <a:t>”. Click on “</a:t>
            </a:r>
            <a:r>
              <a:rPr lang="en-CA" altLang="sv-SE" sz="1200" b="1" dirty="0">
                <a:latin typeface="Gadugi" panose="020B0502040204020203" pitchFamily="34" charset="0"/>
                <a:cs typeface="Times New Roman" panose="02020603050405020304" pitchFamily="18" charset="0"/>
              </a:rPr>
              <a:t>Scan</a:t>
            </a:r>
            <a:r>
              <a:rPr lang="en-CA" altLang="sv-SE" sz="1200" dirty="0">
                <a:latin typeface="Gadugi" panose="020B0502040204020203" pitchFamily="34" charset="0"/>
                <a:cs typeface="Times New Roman" panose="02020603050405020304" pitchFamily="18" charset="0"/>
              </a:rPr>
              <a:t>” in the upper right corner.</a:t>
            </a:r>
          </a:p>
          <a:p>
            <a:pPr marL="228600" marR="0" lvl="0" indent="-228600" algn="l" defTabSz="914400" rtl="0" eaLnBrk="0" fontAlgn="base" latinLnBrk="0" hangingPunct="0">
              <a:lnSpc>
                <a:spcPct val="100000"/>
              </a:lnSpc>
              <a:spcBef>
                <a:spcPct val="0"/>
              </a:spcBef>
              <a:spcAft>
                <a:spcPct val="0"/>
              </a:spcAft>
              <a:buClrTx/>
              <a:buSzTx/>
              <a:buFont typeface="+mj-lt"/>
              <a:buAutoNum type="alphaLcParenR"/>
              <a:tabLst/>
            </a:pPr>
            <a:r>
              <a:rPr lang="en-CA" altLang="sv-SE" sz="1200" dirty="0">
                <a:latin typeface="Gadugi" panose="020B0502040204020203" pitchFamily="34" charset="0"/>
                <a:cs typeface="Times New Roman" panose="02020603050405020304" pitchFamily="18" charset="0"/>
              </a:rPr>
              <a:t>Look for </a:t>
            </a:r>
            <a:r>
              <a:rPr lang="en-CA" altLang="sv-SE" sz="1200" b="1" dirty="0">
                <a:latin typeface="Gadugi" panose="020B0502040204020203" pitchFamily="34" charset="0"/>
                <a:cs typeface="Times New Roman" panose="02020603050405020304" pitchFamily="18" charset="0"/>
              </a:rPr>
              <a:t>Streamer</a:t>
            </a:r>
            <a:r>
              <a:rPr lang="en-CA" altLang="sv-SE" sz="1200" dirty="0">
                <a:latin typeface="Gadugi" panose="020B0502040204020203" pitchFamily="34" charset="0"/>
                <a:cs typeface="Times New Roman" panose="02020603050405020304" pitchFamily="18" charset="0"/>
              </a:rPr>
              <a:t> and note the IP address. </a:t>
            </a:r>
          </a:p>
          <a:p>
            <a:pPr marL="228600" marR="0" lvl="0" indent="-228600" algn="l" defTabSz="914400" rtl="0" eaLnBrk="0" fontAlgn="base" latinLnBrk="0" hangingPunct="0">
              <a:lnSpc>
                <a:spcPct val="100000"/>
              </a:lnSpc>
              <a:spcBef>
                <a:spcPct val="0"/>
              </a:spcBef>
              <a:spcAft>
                <a:spcPct val="0"/>
              </a:spcAft>
              <a:buClrTx/>
              <a:buSzTx/>
              <a:buFont typeface="+mj-lt"/>
              <a:buAutoNum type="alphaLcParenR"/>
              <a:tabLst/>
            </a:pPr>
            <a:endParaRPr lang="en-CA" altLang="sv-SE" sz="1200" dirty="0">
              <a:latin typeface="Gadugi" panose="020B0502040204020203" pitchFamily="34"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CA" altLang="sv-SE" sz="1200" dirty="0">
                <a:latin typeface="Gadugi" panose="020B0502040204020203" pitchFamily="34" charset="0"/>
                <a:cs typeface="Times New Roman" panose="02020603050405020304" pitchFamily="18" charset="0"/>
              </a:rPr>
              <a:t>Note: you can find the IP address from another non-Android device where </a:t>
            </a:r>
            <a:r>
              <a:rPr lang="en-CA" altLang="sv-SE" sz="1200" b="1" dirty="0">
                <a:latin typeface="Consolas" panose="020B0609020204030204" pitchFamily="49" charset="0"/>
                <a:cs typeface="Times New Roman" panose="02020603050405020304" pitchFamily="18" charset="0"/>
                <a:hlinkClick r:id="rId4">
                  <a:extLst>
                    <a:ext uri="{A12FA001-AC4F-418D-AE19-62706E023703}">
                      <ahyp:hlinkClr xmlns:ahyp="http://schemas.microsoft.com/office/drawing/2018/hyperlinkcolor" val="tx"/>
                    </a:ext>
                  </a:extLst>
                </a:hlinkClick>
              </a:rPr>
              <a:t>http://player.local</a:t>
            </a:r>
            <a:r>
              <a:rPr lang="en-CA" altLang="sv-SE" sz="1200" b="1" dirty="0">
                <a:latin typeface="Consolas" panose="020B0609020204030204" pitchFamily="49" charset="0"/>
                <a:cs typeface="Times New Roman" panose="02020603050405020304" pitchFamily="18" charset="0"/>
              </a:rPr>
              <a:t> </a:t>
            </a:r>
            <a:r>
              <a:rPr lang="en-CA" altLang="sv-SE" sz="1200" dirty="0">
                <a:latin typeface="Gadugi" panose="020B0502040204020203" pitchFamily="34" charset="0"/>
                <a:cs typeface="Times New Roman" panose="02020603050405020304" pitchFamily="18" charset="0"/>
              </a:rPr>
              <a:t>works by open up the Network Page or Start Page and check how the streamer is connected.</a:t>
            </a:r>
          </a:p>
          <a:p>
            <a:endParaRPr lang="sv-SE" sz="1200" dirty="0"/>
          </a:p>
        </p:txBody>
      </p:sp>
      <p:grpSp>
        <p:nvGrpSpPr>
          <p:cNvPr id="8" name="Grupp 7">
            <a:extLst>
              <a:ext uri="{FF2B5EF4-FFF2-40B4-BE49-F238E27FC236}">
                <a16:creationId xmlns:a16="http://schemas.microsoft.com/office/drawing/2014/main" id="{D3DEC0AC-2EEF-48C9-9F02-0C0AA19B4ACE}"/>
              </a:ext>
            </a:extLst>
          </p:cNvPr>
          <p:cNvGrpSpPr/>
          <p:nvPr/>
        </p:nvGrpSpPr>
        <p:grpSpPr>
          <a:xfrm>
            <a:off x="5355687" y="1367264"/>
            <a:ext cx="1325260" cy="1095554"/>
            <a:chOff x="5190229" y="2613805"/>
            <a:chExt cx="1325260" cy="1095554"/>
          </a:xfrm>
        </p:grpSpPr>
        <p:sp>
          <p:nvSpPr>
            <p:cNvPr id="9" name="Ellips 8">
              <a:extLst>
                <a:ext uri="{FF2B5EF4-FFF2-40B4-BE49-F238E27FC236}">
                  <a16:creationId xmlns:a16="http://schemas.microsoft.com/office/drawing/2014/main" id="{61F7DB46-477E-447C-B3F7-35CE856B48BC}"/>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0" name="textruta 9">
              <a:extLst>
                <a:ext uri="{FF2B5EF4-FFF2-40B4-BE49-F238E27FC236}">
                  <a16:creationId xmlns:a16="http://schemas.microsoft.com/office/drawing/2014/main" id="{B5C1AF5C-71F8-4A3D-B935-E53A09D9F19B}"/>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Net</a:t>
              </a:r>
              <a:br>
                <a:rPr lang="sv-SE" b="1" dirty="0">
                  <a:solidFill>
                    <a:schemeClr val="bg1">
                      <a:lumMod val="95000"/>
                    </a:schemeClr>
                  </a:solidFill>
                  <a:latin typeface="Consolas" panose="020B0609020204030204" pitchFamily="49" charset="0"/>
                </a:rPr>
              </a:br>
              <a:r>
                <a:rPr lang="sv-SE" sz="1600" b="1" dirty="0" err="1">
                  <a:solidFill>
                    <a:schemeClr val="bg1">
                      <a:lumMod val="95000"/>
                    </a:schemeClr>
                  </a:solidFill>
                  <a:latin typeface="Consolas" panose="020B0609020204030204" pitchFamily="49" charset="0"/>
                </a:rPr>
                <a:t>Analyze</a:t>
              </a:r>
              <a:r>
                <a:rPr lang="sv-SE" b="1" dirty="0" err="1">
                  <a:solidFill>
                    <a:schemeClr val="bg1">
                      <a:lumMod val="95000"/>
                    </a:schemeClr>
                  </a:solidFill>
                  <a:latin typeface="Consolas" panose="020B0609020204030204" pitchFamily="49" charset="0"/>
                </a:rPr>
                <a:t>r</a:t>
              </a:r>
              <a:endParaRPr lang="sv-SE" b="1" dirty="0">
                <a:solidFill>
                  <a:schemeClr val="bg1">
                    <a:lumMod val="95000"/>
                  </a:schemeClr>
                </a:solidFill>
              </a:endParaRPr>
            </a:p>
          </p:txBody>
        </p:sp>
      </p:grpSp>
      <p:sp>
        <p:nvSpPr>
          <p:cNvPr id="18" name="Rektangel 17">
            <a:extLst>
              <a:ext uri="{FF2B5EF4-FFF2-40B4-BE49-F238E27FC236}">
                <a16:creationId xmlns:a16="http://schemas.microsoft.com/office/drawing/2014/main" id="{85246A27-EAC5-4EAB-B2D2-E13817EC7E9E}"/>
              </a:ext>
            </a:extLst>
          </p:cNvPr>
          <p:cNvSpPr/>
          <p:nvPr/>
        </p:nvSpPr>
        <p:spPr>
          <a:xfrm>
            <a:off x="6886942" y="1808046"/>
            <a:ext cx="2953297" cy="274075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25" name="Grupp 24">
            <a:extLst>
              <a:ext uri="{FF2B5EF4-FFF2-40B4-BE49-F238E27FC236}">
                <a16:creationId xmlns:a16="http://schemas.microsoft.com/office/drawing/2014/main" id="{6193E19B-B3C9-46A1-89C5-3E766D9694D9}"/>
              </a:ext>
            </a:extLst>
          </p:cNvPr>
          <p:cNvGrpSpPr/>
          <p:nvPr/>
        </p:nvGrpSpPr>
        <p:grpSpPr>
          <a:xfrm>
            <a:off x="364535" y="3457559"/>
            <a:ext cx="493552" cy="570141"/>
            <a:chOff x="6607834" y="288536"/>
            <a:chExt cx="493552" cy="570141"/>
          </a:xfrm>
        </p:grpSpPr>
        <p:sp>
          <p:nvSpPr>
            <p:cNvPr id="26" name="Ellips 25">
              <a:extLst>
                <a:ext uri="{FF2B5EF4-FFF2-40B4-BE49-F238E27FC236}">
                  <a16:creationId xmlns:a16="http://schemas.microsoft.com/office/drawing/2014/main" id="{F1DABB21-24E6-4FBF-A393-D2C4D81F401D}"/>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textruta 26">
              <a:extLst>
                <a:ext uri="{FF2B5EF4-FFF2-40B4-BE49-F238E27FC236}">
                  <a16:creationId xmlns:a16="http://schemas.microsoft.com/office/drawing/2014/main" id="{68AF7DD1-47CD-4103-BF3D-91DE39D5A218}"/>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28" name="Grupp 27">
            <a:extLst>
              <a:ext uri="{FF2B5EF4-FFF2-40B4-BE49-F238E27FC236}">
                <a16:creationId xmlns:a16="http://schemas.microsoft.com/office/drawing/2014/main" id="{5A138305-C351-40E8-9661-1DEFB6460E60}"/>
              </a:ext>
            </a:extLst>
          </p:cNvPr>
          <p:cNvGrpSpPr/>
          <p:nvPr/>
        </p:nvGrpSpPr>
        <p:grpSpPr>
          <a:xfrm>
            <a:off x="363300" y="5475802"/>
            <a:ext cx="493552" cy="570141"/>
            <a:chOff x="6607834" y="288536"/>
            <a:chExt cx="493552" cy="570141"/>
          </a:xfrm>
        </p:grpSpPr>
        <p:sp>
          <p:nvSpPr>
            <p:cNvPr id="29" name="Ellips 28">
              <a:extLst>
                <a:ext uri="{FF2B5EF4-FFF2-40B4-BE49-F238E27FC236}">
                  <a16:creationId xmlns:a16="http://schemas.microsoft.com/office/drawing/2014/main" id="{5B665E14-08E9-461C-A98F-71A2B3E07226}"/>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extruta 29">
              <a:extLst>
                <a:ext uri="{FF2B5EF4-FFF2-40B4-BE49-F238E27FC236}">
                  <a16:creationId xmlns:a16="http://schemas.microsoft.com/office/drawing/2014/main" id="{4901D395-3AB9-4434-A911-0D424C49B0BB}"/>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31" name="Grupp 30">
            <a:extLst>
              <a:ext uri="{FF2B5EF4-FFF2-40B4-BE49-F238E27FC236}">
                <a16:creationId xmlns:a16="http://schemas.microsoft.com/office/drawing/2014/main" id="{34306B2A-E6F3-4D24-AA26-299BC357D1D6}"/>
              </a:ext>
            </a:extLst>
          </p:cNvPr>
          <p:cNvGrpSpPr/>
          <p:nvPr/>
        </p:nvGrpSpPr>
        <p:grpSpPr>
          <a:xfrm>
            <a:off x="6421725" y="1436668"/>
            <a:ext cx="493552" cy="570141"/>
            <a:chOff x="6607834" y="288536"/>
            <a:chExt cx="493552" cy="570141"/>
          </a:xfrm>
        </p:grpSpPr>
        <p:sp>
          <p:nvSpPr>
            <p:cNvPr id="32" name="Ellips 31">
              <a:extLst>
                <a:ext uri="{FF2B5EF4-FFF2-40B4-BE49-F238E27FC236}">
                  <a16:creationId xmlns:a16="http://schemas.microsoft.com/office/drawing/2014/main" id="{5D554BC2-54BD-42ED-B4F3-940B898C0B3B}"/>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textruta 32">
              <a:extLst>
                <a:ext uri="{FF2B5EF4-FFF2-40B4-BE49-F238E27FC236}">
                  <a16:creationId xmlns:a16="http://schemas.microsoft.com/office/drawing/2014/main" id="{27A00FEB-8EA2-4401-9ECD-8969C2708563}"/>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sp>
        <p:nvSpPr>
          <p:cNvPr id="37" name="textruta 36">
            <a:extLst>
              <a:ext uri="{FF2B5EF4-FFF2-40B4-BE49-F238E27FC236}">
                <a16:creationId xmlns:a16="http://schemas.microsoft.com/office/drawing/2014/main" id="{5F10BA1E-D1BF-4CBB-BD72-916C52301018}"/>
              </a:ext>
            </a:extLst>
          </p:cNvPr>
          <p:cNvSpPr txBox="1"/>
          <p:nvPr/>
        </p:nvSpPr>
        <p:spPr>
          <a:xfrm>
            <a:off x="10524627" y="955654"/>
            <a:ext cx="1667374" cy="276999"/>
          </a:xfrm>
          <a:prstGeom prst="rect">
            <a:avLst/>
          </a:prstGeom>
          <a:noFill/>
        </p:spPr>
        <p:txBody>
          <a:bodyPr wrap="square">
            <a:spAutoFit/>
          </a:bodyPr>
          <a:lstStyle/>
          <a:p>
            <a:r>
              <a:rPr lang="sv-SE" sz="1200" dirty="0">
                <a:latin typeface="Gadugi" panose="020B0502040204020203" pitchFamily="34" charset="0"/>
                <a:cs typeface="Times New Roman" panose="02020603050405020304" pitchFamily="18" charset="0"/>
              </a:rPr>
              <a:t>the Net </a:t>
            </a:r>
            <a:r>
              <a:rPr lang="sv-SE" sz="1200" dirty="0" err="1">
                <a:latin typeface="Gadugi" panose="020B0502040204020203" pitchFamily="34" charset="0"/>
                <a:cs typeface="Times New Roman" panose="02020603050405020304" pitchFamily="18" charset="0"/>
              </a:rPr>
              <a:t>Analyzer</a:t>
            </a:r>
            <a:r>
              <a:rPr lang="sv-SE" sz="1200" dirty="0">
                <a:latin typeface="Gadugi" panose="020B0502040204020203" pitchFamily="34" charset="0"/>
                <a:cs typeface="Times New Roman" panose="02020603050405020304" pitchFamily="18" charset="0"/>
              </a:rPr>
              <a:t> </a:t>
            </a:r>
            <a:r>
              <a:rPr lang="sv-SE" sz="1200" dirty="0" err="1">
                <a:latin typeface="Gadugi" panose="020B0502040204020203" pitchFamily="34" charset="0"/>
                <a:cs typeface="Times New Roman" panose="02020603050405020304" pitchFamily="18" charset="0"/>
              </a:rPr>
              <a:t>app</a:t>
            </a:r>
            <a:endParaRPr lang="sv-SE" sz="1200" dirty="0">
              <a:latin typeface="Gadugi" panose="020B0502040204020203" pitchFamily="34" charset="0"/>
              <a:cs typeface="Times New Roman" panose="02020603050405020304" pitchFamily="18" charset="0"/>
            </a:endParaRPr>
          </a:p>
        </p:txBody>
      </p:sp>
      <p:cxnSp>
        <p:nvCxnSpPr>
          <p:cNvPr id="3" name="Rak pilkoppling 2">
            <a:extLst>
              <a:ext uri="{FF2B5EF4-FFF2-40B4-BE49-F238E27FC236}">
                <a16:creationId xmlns:a16="http://schemas.microsoft.com/office/drawing/2014/main" id="{07C8336C-6818-620F-D860-CCF787BED0AB}"/>
              </a:ext>
            </a:extLst>
          </p:cNvPr>
          <p:cNvCxnSpPr>
            <a:cxnSpLocks/>
            <a:stCxn id="46" idx="1"/>
          </p:cNvCxnSpPr>
          <p:nvPr/>
        </p:nvCxnSpPr>
        <p:spPr>
          <a:xfrm flipH="1">
            <a:off x="7623455" y="3414843"/>
            <a:ext cx="965335" cy="1395434"/>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Rak pilkoppling 15">
            <a:extLst>
              <a:ext uri="{FF2B5EF4-FFF2-40B4-BE49-F238E27FC236}">
                <a16:creationId xmlns:a16="http://schemas.microsoft.com/office/drawing/2014/main" id="{92915CF7-4EEE-5CAC-A0AF-53647B193728}"/>
              </a:ext>
            </a:extLst>
          </p:cNvPr>
          <p:cNvCxnSpPr>
            <a:cxnSpLocks/>
          </p:cNvCxnSpPr>
          <p:nvPr/>
        </p:nvCxnSpPr>
        <p:spPr>
          <a:xfrm flipV="1">
            <a:off x="6421725" y="1874897"/>
            <a:ext cx="812029" cy="887334"/>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ektangel 19">
            <a:extLst>
              <a:ext uri="{FF2B5EF4-FFF2-40B4-BE49-F238E27FC236}">
                <a16:creationId xmlns:a16="http://schemas.microsoft.com/office/drawing/2014/main" id="{E132C9F2-744C-529B-507A-983E10B76E34}"/>
              </a:ext>
            </a:extLst>
          </p:cNvPr>
          <p:cNvSpPr/>
          <p:nvPr/>
        </p:nvSpPr>
        <p:spPr>
          <a:xfrm>
            <a:off x="6881225" y="5226405"/>
            <a:ext cx="3086100" cy="1316622"/>
          </a:xfrm>
          <a:prstGeom prst="rect">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         </a:t>
            </a:r>
          </a:p>
        </p:txBody>
      </p:sp>
      <p:sp>
        <p:nvSpPr>
          <p:cNvPr id="21" name="Rektangel 20">
            <a:extLst>
              <a:ext uri="{FF2B5EF4-FFF2-40B4-BE49-F238E27FC236}">
                <a16:creationId xmlns:a16="http://schemas.microsoft.com/office/drawing/2014/main" id="{C9B629B4-D149-22CC-2111-5D6EF6F68B86}"/>
              </a:ext>
            </a:extLst>
          </p:cNvPr>
          <p:cNvSpPr/>
          <p:nvPr/>
        </p:nvSpPr>
        <p:spPr>
          <a:xfrm>
            <a:off x="6901112" y="645735"/>
            <a:ext cx="2913524" cy="827922"/>
          </a:xfrm>
          <a:prstGeom prst="rect">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textruta 37">
            <a:extLst>
              <a:ext uri="{FF2B5EF4-FFF2-40B4-BE49-F238E27FC236}">
                <a16:creationId xmlns:a16="http://schemas.microsoft.com/office/drawing/2014/main" id="{F5DC1875-C62F-3F84-B64E-183005F9A1FF}"/>
              </a:ext>
            </a:extLst>
          </p:cNvPr>
          <p:cNvSpPr txBox="1"/>
          <p:nvPr/>
        </p:nvSpPr>
        <p:spPr>
          <a:xfrm>
            <a:off x="830598" y="6467246"/>
            <a:ext cx="3807235" cy="400110"/>
          </a:xfrm>
          <a:prstGeom prst="rect">
            <a:avLst/>
          </a:prstGeom>
          <a:noFill/>
        </p:spPr>
        <p:txBody>
          <a:bodyPr wrap="square">
            <a:spAutoFit/>
          </a:bodyPr>
          <a:lstStyle/>
          <a:p>
            <a:r>
              <a:rPr lang="en-CA" sz="1000" dirty="0">
                <a:latin typeface="Gadugi" panose="020B0502040204020203" pitchFamily="34" charset="0"/>
                <a:cs typeface="Times New Roman" panose="02020603050405020304" pitchFamily="18" charset="0"/>
              </a:rPr>
              <a:t>*) More information: </a:t>
            </a:r>
            <a:r>
              <a:rPr lang="en-CA" sz="1000" dirty="0">
                <a:latin typeface="Gadugi" panose="020B0502040204020203" pitchFamily="34" charset="0"/>
                <a:cs typeface="Times New Roman" panose="02020603050405020304" pitchFamily="18" charset="0"/>
                <a:hlinkClick r:id="rId5"/>
              </a:rPr>
              <a:t>https://techet.net/netanalyzer/</a:t>
            </a:r>
            <a:endParaRPr lang="en-CA" sz="1000" dirty="0">
              <a:latin typeface="Gadugi" panose="020B0502040204020203" pitchFamily="34" charset="0"/>
              <a:cs typeface="Times New Roman" panose="02020603050405020304" pitchFamily="18" charset="0"/>
            </a:endParaRPr>
          </a:p>
          <a:p>
            <a:endParaRPr lang="sv-SE" sz="1000" dirty="0">
              <a:latin typeface="Gadugi" panose="020B0502040204020203" pitchFamily="34" charset="0"/>
              <a:cs typeface="Times New Roman" panose="02020603050405020304" pitchFamily="18" charset="0"/>
            </a:endParaRPr>
          </a:p>
        </p:txBody>
      </p:sp>
      <p:pic>
        <p:nvPicPr>
          <p:cNvPr id="45" name="Bildobjekt 44">
            <a:extLst>
              <a:ext uri="{FF2B5EF4-FFF2-40B4-BE49-F238E27FC236}">
                <a16:creationId xmlns:a16="http://schemas.microsoft.com/office/drawing/2014/main" id="{8DC4E279-CDAA-1565-7685-261F9DFB9CE8}"/>
              </a:ext>
            </a:extLst>
          </p:cNvPr>
          <p:cNvPicPr>
            <a:picLocks noChangeAspect="1"/>
          </p:cNvPicPr>
          <p:nvPr/>
        </p:nvPicPr>
        <p:blipFill>
          <a:blip r:embed="rId6"/>
          <a:stretch>
            <a:fillRect/>
          </a:stretch>
        </p:blipFill>
        <p:spPr>
          <a:xfrm>
            <a:off x="10848904" y="2591"/>
            <a:ext cx="1009791" cy="962159"/>
          </a:xfrm>
          <a:prstGeom prst="rect">
            <a:avLst/>
          </a:prstGeom>
        </p:spPr>
      </p:pic>
      <p:sp>
        <p:nvSpPr>
          <p:cNvPr id="2" name="Rubrik 1">
            <a:extLst>
              <a:ext uri="{FF2B5EF4-FFF2-40B4-BE49-F238E27FC236}">
                <a16:creationId xmlns:a16="http://schemas.microsoft.com/office/drawing/2014/main" id="{259B270C-42B1-4A3C-8BCD-39BF97A436B7}"/>
              </a:ext>
            </a:extLst>
          </p:cNvPr>
          <p:cNvSpPr>
            <a:spLocks noGrp="1"/>
          </p:cNvSpPr>
          <p:nvPr>
            <p:ph type="title"/>
          </p:nvPr>
        </p:nvSpPr>
        <p:spPr/>
        <p:txBody>
          <a:bodyPr/>
          <a:lstStyle/>
          <a:p>
            <a:r>
              <a:rPr lang="sv-SE" dirty="0"/>
              <a:t>[Android </a:t>
            </a:r>
            <a:r>
              <a:rPr lang="sv-SE" dirty="0" err="1"/>
              <a:t>only</a:t>
            </a:r>
            <a:r>
              <a:rPr lang="sv-SE" dirty="0"/>
              <a:t>] Find the IP </a:t>
            </a:r>
            <a:r>
              <a:rPr lang="sv-SE" dirty="0" err="1"/>
              <a:t>address</a:t>
            </a:r>
            <a:endParaRPr lang="sv-SE" dirty="0"/>
          </a:p>
        </p:txBody>
      </p:sp>
      <p:sp>
        <p:nvSpPr>
          <p:cNvPr id="46" name="textruta 45">
            <a:extLst>
              <a:ext uri="{FF2B5EF4-FFF2-40B4-BE49-F238E27FC236}">
                <a16:creationId xmlns:a16="http://schemas.microsoft.com/office/drawing/2014/main" id="{E265614C-19A7-B6A1-2582-69FAB5767544}"/>
              </a:ext>
            </a:extLst>
          </p:cNvPr>
          <p:cNvSpPr txBox="1"/>
          <p:nvPr/>
        </p:nvSpPr>
        <p:spPr>
          <a:xfrm>
            <a:off x="8588790" y="3122455"/>
            <a:ext cx="2316660" cy="584775"/>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Streamer LAN </a:t>
            </a:r>
            <a:r>
              <a:rPr lang="sv-SE" sz="1600" b="1" dirty="0" err="1">
                <a:solidFill>
                  <a:schemeClr val="bg1">
                    <a:lumMod val="50000"/>
                  </a:schemeClr>
                </a:solidFill>
                <a:latin typeface="Consolas" panose="020B0609020204030204" pitchFamily="49" charset="0"/>
              </a:rPr>
              <a:t>cable</a:t>
            </a:r>
            <a:r>
              <a:rPr lang="sv-SE" sz="1600" b="1" dirty="0">
                <a:solidFill>
                  <a:schemeClr val="bg1">
                    <a:lumMod val="50000"/>
                  </a:schemeClr>
                </a:solidFill>
                <a:latin typeface="Consolas" panose="020B0609020204030204" pitchFamily="49" charset="0"/>
              </a:rPr>
              <a:t> </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connection</a:t>
            </a:r>
            <a:endParaRPr lang="sv-SE" sz="1600" b="1" dirty="0">
              <a:solidFill>
                <a:schemeClr val="bg1">
                  <a:lumMod val="50000"/>
                </a:schemeClr>
              </a:solidFill>
              <a:latin typeface="Consolas" panose="020B0609020204030204" pitchFamily="49" charset="0"/>
            </a:endParaRPr>
          </a:p>
        </p:txBody>
      </p:sp>
      <p:sp>
        <p:nvSpPr>
          <p:cNvPr id="11" name="textruta 10">
            <a:extLst>
              <a:ext uri="{FF2B5EF4-FFF2-40B4-BE49-F238E27FC236}">
                <a16:creationId xmlns:a16="http://schemas.microsoft.com/office/drawing/2014/main" id="{DCEC6262-E59F-48D8-AB6E-1CFD93C0CC29}"/>
              </a:ext>
            </a:extLst>
          </p:cNvPr>
          <p:cNvSpPr txBox="1"/>
          <p:nvPr/>
        </p:nvSpPr>
        <p:spPr>
          <a:xfrm>
            <a:off x="5406151" y="2707998"/>
            <a:ext cx="1867819" cy="584775"/>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Streamer Wi-Fi </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connection</a:t>
            </a:r>
            <a:endParaRPr lang="sv-SE" sz="1600" b="1" dirty="0">
              <a:solidFill>
                <a:schemeClr val="bg1">
                  <a:lumMod val="50000"/>
                </a:schemeClr>
              </a:solidFill>
              <a:latin typeface="Consolas" panose="020B0609020204030204" pitchFamily="49" charset="0"/>
            </a:endParaRPr>
          </a:p>
        </p:txBody>
      </p:sp>
      <p:grpSp>
        <p:nvGrpSpPr>
          <p:cNvPr id="50" name="Grupp 49">
            <a:extLst>
              <a:ext uri="{FF2B5EF4-FFF2-40B4-BE49-F238E27FC236}">
                <a16:creationId xmlns:a16="http://schemas.microsoft.com/office/drawing/2014/main" id="{096CA005-DA7B-B0F3-10C1-0C14C0BB4150}"/>
              </a:ext>
            </a:extLst>
          </p:cNvPr>
          <p:cNvGrpSpPr/>
          <p:nvPr/>
        </p:nvGrpSpPr>
        <p:grpSpPr>
          <a:xfrm>
            <a:off x="6407559" y="4656264"/>
            <a:ext cx="493552" cy="570141"/>
            <a:chOff x="6607834" y="288536"/>
            <a:chExt cx="493552" cy="570141"/>
          </a:xfrm>
        </p:grpSpPr>
        <p:sp>
          <p:nvSpPr>
            <p:cNvPr id="51" name="Ellips 50">
              <a:extLst>
                <a:ext uri="{FF2B5EF4-FFF2-40B4-BE49-F238E27FC236}">
                  <a16:creationId xmlns:a16="http://schemas.microsoft.com/office/drawing/2014/main" id="{C8144107-5217-618D-075C-22D526AC1B5C}"/>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textruta 51">
              <a:extLst>
                <a:ext uri="{FF2B5EF4-FFF2-40B4-BE49-F238E27FC236}">
                  <a16:creationId xmlns:a16="http://schemas.microsoft.com/office/drawing/2014/main" id="{17846EA6-C986-9C7A-5DC0-5641B3D5617E}"/>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spTree>
    <p:extLst>
      <p:ext uri="{BB962C8B-B14F-4D97-AF65-F5344CB8AC3E}">
        <p14:creationId xmlns:p14="http://schemas.microsoft.com/office/powerpoint/2010/main" val="260364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6D259726-C3EF-83B0-35AE-2262DA7EDFA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85598" y="0"/>
            <a:ext cx="3753374" cy="6439799"/>
          </a:xfrm>
          <a:prstGeom prst="rect">
            <a:avLst/>
          </a:prstGeom>
        </p:spPr>
      </p:pic>
      <p:sp>
        <p:nvSpPr>
          <p:cNvPr id="2" name="Rubrik 1">
            <a:extLst>
              <a:ext uri="{FF2B5EF4-FFF2-40B4-BE49-F238E27FC236}">
                <a16:creationId xmlns:a16="http://schemas.microsoft.com/office/drawing/2014/main" id="{845F4840-B77C-44B1-AB06-D0278AAB68FB}"/>
              </a:ext>
            </a:extLst>
          </p:cNvPr>
          <p:cNvSpPr>
            <a:spLocks noGrp="1"/>
          </p:cNvSpPr>
          <p:nvPr>
            <p:ph type="title"/>
          </p:nvPr>
        </p:nvSpPr>
        <p:spPr/>
        <p:txBody>
          <a:bodyPr/>
          <a:lstStyle/>
          <a:p>
            <a:r>
              <a:rPr lang="sv-SE" dirty="0"/>
              <a:t>Bluetooth speaker probl</a:t>
            </a:r>
            <a:r>
              <a:rPr lang="sv-SE" dirty="0">
                <a:solidFill>
                  <a:schemeClr val="bg1"/>
                </a:solidFill>
              </a:rPr>
              <a:t>ems</a:t>
            </a:r>
          </a:p>
        </p:txBody>
      </p:sp>
      <p:sp>
        <p:nvSpPr>
          <p:cNvPr id="3" name="textruta 2">
            <a:extLst>
              <a:ext uri="{FF2B5EF4-FFF2-40B4-BE49-F238E27FC236}">
                <a16:creationId xmlns:a16="http://schemas.microsoft.com/office/drawing/2014/main" id="{7A324A0E-23C1-4BDF-98E9-845C097478F4}"/>
              </a:ext>
            </a:extLst>
          </p:cNvPr>
          <p:cNvSpPr txBox="1"/>
          <p:nvPr/>
        </p:nvSpPr>
        <p:spPr>
          <a:xfrm>
            <a:off x="838200" y="1358108"/>
            <a:ext cx="3362145" cy="4957063"/>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a:t>
            </a:r>
            <a:r>
              <a:rPr lang="sv-SE" sz="1200" b="1" cap="small" spc="25" dirty="0" err="1">
                <a:effectLst/>
                <a:latin typeface="Corbel" panose="020B0503020204020204" pitchFamily="34" charset="0"/>
              </a:rPr>
              <a:t>Cannot</a:t>
            </a:r>
            <a:r>
              <a:rPr lang="sv-SE" sz="1200" b="1" cap="small" spc="25" dirty="0">
                <a:effectLst/>
                <a:latin typeface="Corbel" panose="020B0503020204020204" pitchFamily="34" charset="0"/>
              </a:rPr>
              <a:t> </a:t>
            </a:r>
            <a:r>
              <a:rPr lang="sv-SE" sz="1200" b="1" cap="small" spc="25" dirty="0" err="1">
                <a:effectLst/>
                <a:latin typeface="Corbel" panose="020B0503020204020204" pitchFamily="34" charset="0"/>
              </a:rPr>
              <a:t>connect</a:t>
            </a:r>
            <a:r>
              <a:rPr lang="sv-SE" sz="1200" b="1" cap="small" spc="25" dirty="0">
                <a:effectLst/>
                <a:latin typeface="Corbel" panose="020B0503020204020204" pitchFamily="34" charset="0"/>
              </a:rPr>
              <a:t> a Bluetooth speaker”</a:t>
            </a:r>
          </a:p>
          <a:p>
            <a:pPr>
              <a:lnSpc>
                <a:spcPct val="115000"/>
              </a:lnSpc>
              <a:spcAft>
                <a:spcPts val="1000"/>
              </a:spcAft>
            </a:pPr>
            <a:r>
              <a:rPr lang="en-GB" sz="1200" dirty="0">
                <a:latin typeface="Gadugi" panose="020B0502040204020203" pitchFamily="34" charset="0"/>
                <a:cs typeface="Times New Roman" panose="02020603050405020304" pitchFamily="18" charset="0"/>
              </a:rPr>
              <a:t>The reason that a connection attempt fails is often because the speaker and the streamer cannot be “paired”.  The two Bluetooth devices need to agree to be “paired” before they can connect. </a:t>
            </a:r>
          </a:p>
          <a:p>
            <a:pPr>
              <a:lnSpc>
                <a:spcPct val="115000"/>
              </a:lnSpc>
              <a:spcAft>
                <a:spcPts val="1000"/>
              </a:spcAft>
            </a:pPr>
            <a:r>
              <a:rPr lang="en-GB" sz="1200" dirty="0">
                <a:latin typeface="Gadugi" panose="020B0502040204020203" pitchFamily="34" charset="0"/>
                <a:cs typeface="Times New Roman" panose="02020603050405020304" pitchFamily="18" charset="0"/>
              </a:rPr>
              <a:t>Also be sure that the speaker is not used by someone else or that it is paired to another bluetooth device.</a:t>
            </a:r>
          </a:p>
          <a:p>
            <a:pPr>
              <a:lnSpc>
                <a:spcPct val="115000"/>
              </a:lnSpc>
              <a:spcAft>
                <a:spcPts val="1000"/>
              </a:spcAft>
            </a:pPr>
            <a:r>
              <a:rPr lang="en-GB" sz="1200" dirty="0">
                <a:latin typeface="Gadugi" panose="020B0502040204020203" pitchFamily="34" charset="0"/>
                <a:cs typeface="Times New Roman" panose="02020603050405020304" pitchFamily="18" charset="0"/>
              </a:rPr>
              <a:t>Turn off the Bluetooth speaker, wait for 10 seconds and then turn on the speaker again. Try once more. If that does not work try </a:t>
            </a:r>
            <a:r>
              <a:rPr lang="en-GB" sz="1200" b="1" dirty="0">
                <a:solidFill>
                  <a:srgbClr val="C00000"/>
                </a:solidFill>
                <a:latin typeface="Gadugi" panose="020B0502040204020203" pitchFamily="34" charset="0"/>
                <a:cs typeface="Times New Roman" panose="02020603050405020304" pitchFamily="18" charset="0"/>
              </a:rPr>
              <a:t>2</a:t>
            </a:r>
            <a:r>
              <a:rPr lang="en-GB" sz="1200" dirty="0">
                <a:latin typeface="Gadugi" panose="020B0502040204020203" pitchFamily="34" charset="0"/>
                <a:cs typeface="Times New Roman" panose="02020603050405020304" pitchFamily="18" charset="0"/>
              </a:rPr>
              <a:t> below.</a:t>
            </a: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cs typeface="Times New Roman" panose="02020603050405020304" pitchFamily="18" charset="0"/>
              </a:rPr>
              <a:t>Turn off the Bluetooth speaker. </a:t>
            </a:r>
          </a:p>
          <a:p>
            <a:pPr>
              <a:lnSpc>
                <a:spcPct val="115000"/>
              </a:lnSpc>
              <a:spcAft>
                <a:spcPts val="1000"/>
              </a:spcAft>
            </a:pPr>
            <a:r>
              <a:rPr lang="en-GB" sz="1200" dirty="0">
                <a:latin typeface="Gadugi" panose="020B0502040204020203" pitchFamily="34" charset="0"/>
                <a:cs typeface="Times New Roman" panose="02020603050405020304" pitchFamily="18" charset="0"/>
              </a:rPr>
              <a:t>Go to the Start page and click on “</a:t>
            </a:r>
            <a:r>
              <a:rPr lang="en-GB" sz="1200" b="1" dirty="0">
                <a:latin typeface="Gadugi" panose="020B0502040204020203" pitchFamily="34" charset="0"/>
                <a:cs typeface="Times New Roman" panose="02020603050405020304" pitchFamily="18" charset="0"/>
              </a:rPr>
              <a:t>Reset”</a:t>
            </a:r>
            <a:r>
              <a:rPr lang="en-GB" sz="1200" dirty="0">
                <a:latin typeface="Gadugi" panose="020B0502040204020203" pitchFamily="34" charset="0"/>
                <a:cs typeface="Times New Roman" panose="02020603050405020304" pitchFamily="18" charset="0"/>
              </a:rPr>
              <a:t>. The streamer will then unpair and disconnect itself from all previous connected Bluetooth devices. Wait a few seconds and turn on the Bluetooth speaker, scan and try again to connect.</a:t>
            </a:r>
          </a:p>
        </p:txBody>
      </p:sp>
      <p:sp>
        <p:nvSpPr>
          <p:cNvPr id="12" name="textruta 11">
            <a:extLst>
              <a:ext uri="{FF2B5EF4-FFF2-40B4-BE49-F238E27FC236}">
                <a16:creationId xmlns:a16="http://schemas.microsoft.com/office/drawing/2014/main" id="{07F34728-5695-46A5-B573-A51CDAFADAF6}"/>
              </a:ext>
            </a:extLst>
          </p:cNvPr>
          <p:cNvSpPr txBox="1"/>
          <p:nvPr/>
        </p:nvSpPr>
        <p:spPr>
          <a:xfrm>
            <a:off x="5086645" y="4667202"/>
            <a:ext cx="1082348" cy="584775"/>
          </a:xfrm>
          <a:prstGeom prst="rect">
            <a:avLst/>
          </a:prstGeom>
          <a:noFill/>
        </p:spPr>
        <p:txBody>
          <a:bodyPr wrap="none" rtlCol="0">
            <a:spAutoFit/>
          </a:bodyPr>
          <a:lstStyle/>
          <a:p>
            <a:pPr algn="ctr"/>
            <a:r>
              <a:rPr lang="sv-SE" sz="1600" b="1" dirty="0" err="1">
                <a:solidFill>
                  <a:schemeClr val="bg1">
                    <a:lumMod val="50000"/>
                  </a:schemeClr>
                </a:solidFill>
                <a:latin typeface="Consolas" panose="020B0609020204030204" pitchFamily="49" charset="0"/>
              </a:rPr>
              <a:t>reset</a:t>
            </a:r>
            <a:r>
              <a:rPr lang="sv-SE" sz="1600" b="1" dirty="0">
                <a:solidFill>
                  <a:schemeClr val="bg1">
                    <a:lumMod val="50000"/>
                  </a:schemeClr>
                </a:solidFill>
                <a:latin typeface="Consolas" panose="020B0609020204030204" pitchFamily="49" charset="0"/>
              </a:rPr>
              <a:t> </a:t>
            </a:r>
          </a:p>
          <a:p>
            <a:pPr algn="ctr"/>
            <a:r>
              <a:rPr lang="sv-SE" sz="1600" b="1" dirty="0">
                <a:solidFill>
                  <a:schemeClr val="bg1">
                    <a:lumMod val="50000"/>
                  </a:schemeClr>
                </a:solidFill>
                <a:latin typeface="Consolas" panose="020B0609020204030204" pitchFamily="49" charset="0"/>
              </a:rPr>
              <a:t>streamer</a:t>
            </a:r>
          </a:p>
        </p:txBody>
      </p:sp>
      <p:grpSp>
        <p:nvGrpSpPr>
          <p:cNvPr id="21" name="Grupp 20">
            <a:extLst>
              <a:ext uri="{FF2B5EF4-FFF2-40B4-BE49-F238E27FC236}">
                <a16:creationId xmlns:a16="http://schemas.microsoft.com/office/drawing/2014/main" id="{976CEE04-0682-43AF-8BBA-D5DAF6275BFA}"/>
              </a:ext>
            </a:extLst>
          </p:cNvPr>
          <p:cNvGrpSpPr/>
          <p:nvPr/>
        </p:nvGrpSpPr>
        <p:grpSpPr>
          <a:xfrm>
            <a:off x="300079" y="1358108"/>
            <a:ext cx="493552" cy="570141"/>
            <a:chOff x="6607834" y="288536"/>
            <a:chExt cx="493552" cy="570141"/>
          </a:xfrm>
        </p:grpSpPr>
        <p:sp>
          <p:nvSpPr>
            <p:cNvPr id="22" name="Ellips 21">
              <a:extLst>
                <a:ext uri="{FF2B5EF4-FFF2-40B4-BE49-F238E27FC236}">
                  <a16:creationId xmlns:a16="http://schemas.microsoft.com/office/drawing/2014/main" id="{B656B22D-BAEE-4653-AEAA-8421059D3E17}"/>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extruta 22">
              <a:extLst>
                <a:ext uri="{FF2B5EF4-FFF2-40B4-BE49-F238E27FC236}">
                  <a16:creationId xmlns:a16="http://schemas.microsoft.com/office/drawing/2014/main" id="{D0C45682-89BE-4A39-BCFF-47A6872FB184}"/>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24" name="Grupp 23">
            <a:extLst>
              <a:ext uri="{FF2B5EF4-FFF2-40B4-BE49-F238E27FC236}">
                <a16:creationId xmlns:a16="http://schemas.microsoft.com/office/drawing/2014/main" id="{D3373195-6EEB-447C-A89F-8488561BFDD8}"/>
              </a:ext>
            </a:extLst>
          </p:cNvPr>
          <p:cNvGrpSpPr/>
          <p:nvPr/>
        </p:nvGrpSpPr>
        <p:grpSpPr>
          <a:xfrm>
            <a:off x="225786" y="4667202"/>
            <a:ext cx="493552" cy="570141"/>
            <a:chOff x="6607834" y="288536"/>
            <a:chExt cx="493552" cy="570141"/>
          </a:xfrm>
        </p:grpSpPr>
        <p:sp>
          <p:nvSpPr>
            <p:cNvPr id="25" name="Ellips 24">
              <a:extLst>
                <a:ext uri="{FF2B5EF4-FFF2-40B4-BE49-F238E27FC236}">
                  <a16:creationId xmlns:a16="http://schemas.microsoft.com/office/drawing/2014/main" id="{399CA47A-E70B-4744-BBB8-A573AFB8E5BF}"/>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textruta 25">
              <a:extLst>
                <a:ext uri="{FF2B5EF4-FFF2-40B4-BE49-F238E27FC236}">
                  <a16:creationId xmlns:a16="http://schemas.microsoft.com/office/drawing/2014/main" id="{89A43985-429C-422D-8D63-39765454F313}"/>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14" name="Grupp 13">
            <a:extLst>
              <a:ext uri="{FF2B5EF4-FFF2-40B4-BE49-F238E27FC236}">
                <a16:creationId xmlns:a16="http://schemas.microsoft.com/office/drawing/2014/main" id="{4DF6F546-D301-4104-95E7-EDD4C4B6C2EB}"/>
              </a:ext>
            </a:extLst>
          </p:cNvPr>
          <p:cNvGrpSpPr/>
          <p:nvPr/>
        </p:nvGrpSpPr>
        <p:grpSpPr>
          <a:xfrm>
            <a:off x="4579418" y="1606023"/>
            <a:ext cx="1325260" cy="1095554"/>
            <a:chOff x="5190229" y="2613805"/>
            <a:chExt cx="1325260" cy="1095554"/>
          </a:xfrm>
        </p:grpSpPr>
        <p:sp>
          <p:nvSpPr>
            <p:cNvPr id="15" name="Ellips 14">
              <a:extLst>
                <a:ext uri="{FF2B5EF4-FFF2-40B4-BE49-F238E27FC236}">
                  <a16:creationId xmlns:a16="http://schemas.microsoft.com/office/drawing/2014/main" id="{B37A0BD3-C1CA-4727-9A1D-C6F8E9D54424}"/>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6" name="textruta 15">
              <a:extLst>
                <a:ext uri="{FF2B5EF4-FFF2-40B4-BE49-F238E27FC236}">
                  <a16:creationId xmlns:a16="http://schemas.microsoft.com/office/drawing/2014/main" id="{EFCB94FB-0DC5-4EE0-ACCD-0D8D59FC6737}"/>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grpSp>
        <p:nvGrpSpPr>
          <p:cNvPr id="28" name="Grupp 27">
            <a:extLst>
              <a:ext uri="{FF2B5EF4-FFF2-40B4-BE49-F238E27FC236}">
                <a16:creationId xmlns:a16="http://schemas.microsoft.com/office/drawing/2014/main" id="{BF319D1F-D8BB-4794-A2B2-EA91BE96321C}"/>
              </a:ext>
            </a:extLst>
          </p:cNvPr>
          <p:cNvGrpSpPr/>
          <p:nvPr/>
        </p:nvGrpSpPr>
        <p:grpSpPr>
          <a:xfrm>
            <a:off x="6493176" y="3210032"/>
            <a:ext cx="493552" cy="570141"/>
            <a:chOff x="6607834" y="288536"/>
            <a:chExt cx="493552" cy="570141"/>
          </a:xfrm>
        </p:grpSpPr>
        <p:sp>
          <p:nvSpPr>
            <p:cNvPr id="29" name="Ellips 28">
              <a:extLst>
                <a:ext uri="{FF2B5EF4-FFF2-40B4-BE49-F238E27FC236}">
                  <a16:creationId xmlns:a16="http://schemas.microsoft.com/office/drawing/2014/main" id="{CED1A827-FBD7-47CD-91DC-AA19F3037E81}"/>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textruta 30">
              <a:extLst>
                <a:ext uri="{FF2B5EF4-FFF2-40B4-BE49-F238E27FC236}">
                  <a16:creationId xmlns:a16="http://schemas.microsoft.com/office/drawing/2014/main" id="{1F6AA026-9E0D-44D5-83AB-ABF1DD852508}"/>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cxnSp>
        <p:nvCxnSpPr>
          <p:cNvPr id="4" name="Rak pilkoppling 3">
            <a:extLst>
              <a:ext uri="{FF2B5EF4-FFF2-40B4-BE49-F238E27FC236}">
                <a16:creationId xmlns:a16="http://schemas.microsoft.com/office/drawing/2014/main" id="{57A8315D-5626-6D9B-E88F-728C2D501F24}"/>
              </a:ext>
            </a:extLst>
          </p:cNvPr>
          <p:cNvCxnSpPr>
            <a:cxnSpLocks/>
          </p:cNvCxnSpPr>
          <p:nvPr/>
        </p:nvCxnSpPr>
        <p:spPr>
          <a:xfrm flipV="1">
            <a:off x="5904678" y="3729320"/>
            <a:ext cx="1165321" cy="84561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3" name="Bildobjekt 12">
            <a:extLst>
              <a:ext uri="{FF2B5EF4-FFF2-40B4-BE49-F238E27FC236}">
                <a16:creationId xmlns:a16="http://schemas.microsoft.com/office/drawing/2014/main" id="{E274A3EF-B979-FFB0-BD7F-BC8D5B52FF05}"/>
              </a:ext>
            </a:extLst>
          </p:cNvPr>
          <p:cNvPicPr>
            <a:picLocks noChangeAspect="1"/>
          </p:cNvPicPr>
          <p:nvPr/>
        </p:nvPicPr>
        <p:blipFill>
          <a:blip r:embed="rId4"/>
          <a:stretch>
            <a:fillRect/>
          </a:stretch>
        </p:blipFill>
        <p:spPr>
          <a:xfrm>
            <a:off x="10338095" y="2552532"/>
            <a:ext cx="1739903" cy="1752936"/>
          </a:xfrm>
          <a:prstGeom prst="rect">
            <a:avLst/>
          </a:prstGeom>
        </p:spPr>
      </p:pic>
      <p:sp>
        <p:nvSpPr>
          <p:cNvPr id="17" name="textruta 16">
            <a:extLst>
              <a:ext uri="{FF2B5EF4-FFF2-40B4-BE49-F238E27FC236}">
                <a16:creationId xmlns:a16="http://schemas.microsoft.com/office/drawing/2014/main" id="{C19407C6-14A5-0BE4-592F-40790D6448E0}"/>
              </a:ext>
            </a:extLst>
          </p:cNvPr>
          <p:cNvSpPr txBox="1"/>
          <p:nvPr/>
        </p:nvSpPr>
        <p:spPr>
          <a:xfrm>
            <a:off x="10275322" y="2183200"/>
            <a:ext cx="1865447" cy="369332"/>
          </a:xfrm>
          <a:prstGeom prst="rect">
            <a:avLst/>
          </a:prstGeom>
          <a:noFill/>
        </p:spPr>
        <p:txBody>
          <a:bodyPr wrap="none" rtlCol="0">
            <a:spAutoFit/>
          </a:bodyPr>
          <a:lstStyle/>
          <a:p>
            <a:r>
              <a:rPr lang="sv-SE" dirty="0">
                <a:hlinkClick r:id="rId5"/>
              </a:rPr>
              <a:t>http://player.local</a:t>
            </a:r>
            <a:endParaRPr lang="sv-SE" dirty="0"/>
          </a:p>
        </p:txBody>
      </p:sp>
      <p:sp>
        <p:nvSpPr>
          <p:cNvPr id="18" name="textruta 17">
            <a:extLst>
              <a:ext uri="{FF2B5EF4-FFF2-40B4-BE49-F238E27FC236}">
                <a16:creationId xmlns:a16="http://schemas.microsoft.com/office/drawing/2014/main" id="{C9D74E03-4EFF-0A58-90A8-392F159CBB4D}"/>
              </a:ext>
            </a:extLst>
          </p:cNvPr>
          <p:cNvSpPr txBox="1"/>
          <p:nvPr/>
        </p:nvSpPr>
        <p:spPr>
          <a:xfrm>
            <a:off x="4858829" y="4368096"/>
            <a:ext cx="1153064" cy="369332"/>
          </a:xfrm>
          <a:prstGeom prst="rect">
            <a:avLst/>
          </a:prstGeom>
          <a:noFill/>
        </p:spPr>
        <p:txBody>
          <a:bodyPr wrap="square">
            <a:spAutoFit/>
          </a:bodyPr>
          <a:lstStyle/>
          <a:p>
            <a:r>
              <a:rPr lang="sv-SE" sz="1800" b="1" dirty="0">
                <a:solidFill>
                  <a:schemeClr val="bg1">
                    <a:lumMod val="50000"/>
                  </a:schemeClr>
                </a:solidFill>
                <a:latin typeface="Consolas" panose="020B0609020204030204" pitchFamily="49" charset="0"/>
              </a:rPr>
              <a:t>[</a:t>
            </a:r>
            <a:r>
              <a:rPr lang="sv-SE" sz="1800" b="1" dirty="0" err="1">
                <a:solidFill>
                  <a:schemeClr val="bg1">
                    <a:lumMod val="50000"/>
                  </a:schemeClr>
                </a:solidFill>
                <a:latin typeface="Consolas" panose="020B0609020204030204" pitchFamily="49" charset="0"/>
              </a:rPr>
              <a:t>click</a:t>
            </a:r>
            <a:r>
              <a:rPr lang="sv-SE" sz="1800" b="1"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01092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objekt 11">
            <a:extLst>
              <a:ext uri="{FF2B5EF4-FFF2-40B4-BE49-F238E27FC236}">
                <a16:creationId xmlns:a16="http://schemas.microsoft.com/office/drawing/2014/main" id="{55695C60-CEB5-2AAB-26DB-94DBCB7EA30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85598" y="0"/>
            <a:ext cx="3753374" cy="6439799"/>
          </a:xfrm>
          <a:prstGeom prst="rect">
            <a:avLst/>
          </a:prstGeom>
        </p:spPr>
      </p:pic>
      <p:sp>
        <p:nvSpPr>
          <p:cNvPr id="2" name="Rubrik 1">
            <a:extLst>
              <a:ext uri="{FF2B5EF4-FFF2-40B4-BE49-F238E27FC236}">
                <a16:creationId xmlns:a16="http://schemas.microsoft.com/office/drawing/2014/main" id="{845F4840-B77C-44B1-AB06-D0278AAB68FB}"/>
              </a:ext>
            </a:extLst>
          </p:cNvPr>
          <p:cNvSpPr>
            <a:spLocks noGrp="1"/>
          </p:cNvSpPr>
          <p:nvPr>
            <p:ph type="title"/>
          </p:nvPr>
        </p:nvSpPr>
        <p:spPr/>
        <p:txBody>
          <a:bodyPr/>
          <a:lstStyle/>
          <a:p>
            <a:r>
              <a:rPr lang="sv-SE" dirty="0"/>
              <a:t>Bluetooth streaming pro</a:t>
            </a:r>
            <a:r>
              <a:rPr lang="sv-SE" dirty="0">
                <a:solidFill>
                  <a:schemeClr val="bg1"/>
                </a:solidFill>
              </a:rPr>
              <a:t>blems</a:t>
            </a:r>
          </a:p>
        </p:txBody>
      </p:sp>
      <p:sp>
        <p:nvSpPr>
          <p:cNvPr id="3" name="textruta 2">
            <a:extLst>
              <a:ext uri="{FF2B5EF4-FFF2-40B4-BE49-F238E27FC236}">
                <a16:creationId xmlns:a16="http://schemas.microsoft.com/office/drawing/2014/main" id="{7A324A0E-23C1-4BDF-98E9-845C097478F4}"/>
              </a:ext>
            </a:extLst>
          </p:cNvPr>
          <p:cNvSpPr txBox="1"/>
          <p:nvPr/>
        </p:nvSpPr>
        <p:spPr>
          <a:xfrm>
            <a:off x="838200" y="1263222"/>
            <a:ext cx="3362145" cy="5131213"/>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a:t>
            </a:r>
            <a:r>
              <a:rPr lang="sv-SE" sz="1200" b="1" cap="small" spc="25" dirty="0" err="1">
                <a:effectLst/>
                <a:latin typeface="Corbel" panose="020B0503020204020204" pitchFamily="34" charset="0"/>
              </a:rPr>
              <a:t>Cannot</a:t>
            </a:r>
            <a:r>
              <a:rPr lang="sv-SE" sz="1200" b="1" cap="small" spc="25" dirty="0">
                <a:effectLst/>
                <a:latin typeface="Corbel" panose="020B0503020204020204" pitchFamily="34" charset="0"/>
              </a:rPr>
              <a:t> </a:t>
            </a:r>
            <a:r>
              <a:rPr lang="sv-SE" sz="1200" b="1" cap="small" spc="25" dirty="0" err="1">
                <a:effectLst/>
                <a:latin typeface="Corbel" panose="020B0503020204020204" pitchFamily="34" charset="0"/>
              </a:rPr>
              <a:t>connect</a:t>
            </a:r>
            <a:r>
              <a:rPr lang="sv-SE" sz="1200" b="1" cap="small" spc="25" dirty="0">
                <a:effectLst/>
                <a:latin typeface="Corbel" panose="020B0503020204020204" pitchFamily="34" charset="0"/>
              </a:rPr>
              <a:t> to the streamer”</a:t>
            </a:r>
          </a:p>
          <a:p>
            <a:pPr>
              <a:lnSpc>
                <a:spcPct val="115000"/>
              </a:lnSpc>
              <a:spcAft>
                <a:spcPts val="1000"/>
              </a:spcAft>
            </a:pPr>
            <a:r>
              <a:rPr lang="en-GB" sz="1200" dirty="0">
                <a:latin typeface="Gadugi" panose="020B0502040204020203" pitchFamily="34" charset="0"/>
                <a:cs typeface="Times New Roman" panose="02020603050405020304" pitchFamily="18" charset="0"/>
              </a:rPr>
              <a:t>The reason that a connection attempt fails is often because the phone and the streamer cannot be “paired”.  The two Bluetooth devices need to agree to be “paired” before they can connect. </a:t>
            </a:r>
          </a:p>
          <a:p>
            <a:pPr>
              <a:lnSpc>
                <a:spcPct val="115000"/>
              </a:lnSpc>
              <a:spcAft>
                <a:spcPts val="1000"/>
              </a:spcAft>
            </a:pPr>
            <a:r>
              <a:rPr lang="en-GB" sz="1200" dirty="0">
                <a:latin typeface="Gadugi" panose="020B0502040204020203" pitchFamily="34" charset="0"/>
                <a:cs typeface="Times New Roman" panose="02020603050405020304" pitchFamily="18" charset="0"/>
              </a:rPr>
              <a:t>On your phone, first unpair the streamer (i.e. device name </a:t>
            </a:r>
            <a:r>
              <a:rPr lang="en-GB" sz="1200" b="1" dirty="0">
                <a:latin typeface="Gadugi" panose="020B0502040204020203" pitchFamily="34" charset="0"/>
                <a:cs typeface="Times New Roman" panose="02020603050405020304" pitchFamily="18" charset="0"/>
              </a:rPr>
              <a:t>Streamer</a:t>
            </a:r>
            <a:r>
              <a:rPr lang="en-GB" sz="1200" dirty="0">
                <a:latin typeface="Gadugi" panose="020B0502040204020203" pitchFamily="34" charset="0"/>
                <a:cs typeface="Times New Roman" panose="02020603050405020304" pitchFamily="18" charset="0"/>
              </a:rPr>
              <a:t>) and do a scan or turn off and on the Bluetooth service on your phone. </a:t>
            </a:r>
            <a:r>
              <a:rPr lang="en-GB" sz="1200" b="1" dirty="0">
                <a:latin typeface="Gadugi" panose="020B0502040204020203" pitchFamily="34" charset="0"/>
                <a:cs typeface="Times New Roman" panose="02020603050405020304" pitchFamily="18" charset="0"/>
              </a:rPr>
              <a:t>Note: the streamer has to be idle – you cannot connect if it is streaming!</a:t>
            </a:r>
          </a:p>
          <a:p>
            <a:pPr>
              <a:lnSpc>
                <a:spcPct val="115000"/>
              </a:lnSpc>
              <a:spcAft>
                <a:spcPts val="1000"/>
              </a:spcAft>
            </a:pPr>
            <a:r>
              <a:rPr lang="en-GB" sz="1200" dirty="0">
                <a:latin typeface="Gadugi" panose="020B0502040204020203" pitchFamily="34" charset="0"/>
                <a:cs typeface="Times New Roman" panose="02020603050405020304" pitchFamily="18" charset="0"/>
              </a:rPr>
              <a:t>Depending on your phone, when the streamer gets paired it might be connected as well or it might not. If it just got paired connect to the streamer. If that does not work try </a:t>
            </a:r>
            <a:r>
              <a:rPr lang="en-GB" sz="1200" b="1" dirty="0">
                <a:solidFill>
                  <a:srgbClr val="C00000"/>
                </a:solidFill>
                <a:latin typeface="Gadugi" panose="020B0502040204020203" pitchFamily="34" charset="0"/>
                <a:cs typeface="Times New Roman" panose="02020603050405020304" pitchFamily="18" charset="0"/>
              </a:rPr>
              <a:t>1 - 2</a:t>
            </a:r>
            <a:r>
              <a:rPr lang="en-GB" sz="1200" dirty="0">
                <a:latin typeface="Gadugi" panose="020B0502040204020203" pitchFamily="34" charset="0"/>
                <a:cs typeface="Times New Roman" panose="02020603050405020304" pitchFamily="18" charset="0"/>
              </a:rPr>
              <a:t> below.</a:t>
            </a:r>
          </a:p>
          <a:p>
            <a:pPr>
              <a:lnSpc>
                <a:spcPct val="115000"/>
              </a:lnSpc>
              <a:spcAft>
                <a:spcPts val="1000"/>
              </a:spcAft>
            </a:pPr>
            <a:r>
              <a:rPr lang="en-GB" sz="1100" dirty="0">
                <a:latin typeface="Gadugi" panose="020B0502040204020203" pitchFamily="34" charset="0"/>
                <a:cs typeface="Times New Roman" panose="02020603050405020304" pitchFamily="18" charset="0"/>
              </a:rPr>
              <a:t>In order to reset the streamer, go to the Start page and click on “</a:t>
            </a:r>
            <a:r>
              <a:rPr lang="en-GB" sz="1100" b="1" dirty="0">
                <a:latin typeface="Gadugi" panose="020B0502040204020203" pitchFamily="34" charset="0"/>
                <a:cs typeface="Times New Roman" panose="02020603050405020304" pitchFamily="18" charset="0"/>
              </a:rPr>
              <a:t>Reset”</a:t>
            </a:r>
            <a:r>
              <a:rPr lang="en-GB" sz="1100" dirty="0">
                <a:latin typeface="Gadugi" panose="020B0502040204020203" pitchFamily="34" charset="0"/>
                <a:cs typeface="Times New Roman" panose="02020603050405020304" pitchFamily="18" charset="0"/>
              </a:rPr>
              <a:t> The streamer will then unpair and disconnect itself from all previous connected Bluetooth devices. Wait a few seconds and try again. </a:t>
            </a:r>
          </a:p>
          <a:p>
            <a:pPr>
              <a:lnSpc>
                <a:spcPct val="115000"/>
              </a:lnSpc>
              <a:spcAft>
                <a:spcPts val="1000"/>
              </a:spcAft>
            </a:pPr>
            <a:r>
              <a:rPr lang="en-GB" sz="1100" dirty="0">
                <a:latin typeface="Gadugi" panose="020B0502040204020203" pitchFamily="34" charset="0"/>
                <a:cs typeface="Times New Roman" panose="02020603050405020304" pitchFamily="18" charset="0"/>
              </a:rPr>
              <a:t>Turn off Bluetooth on your phone, turn it on and try again to pair and connect.</a:t>
            </a:r>
          </a:p>
        </p:txBody>
      </p:sp>
      <p:grpSp>
        <p:nvGrpSpPr>
          <p:cNvPr id="21" name="Grupp 20">
            <a:extLst>
              <a:ext uri="{FF2B5EF4-FFF2-40B4-BE49-F238E27FC236}">
                <a16:creationId xmlns:a16="http://schemas.microsoft.com/office/drawing/2014/main" id="{976CEE04-0682-43AF-8BBA-D5DAF6275BFA}"/>
              </a:ext>
            </a:extLst>
          </p:cNvPr>
          <p:cNvGrpSpPr/>
          <p:nvPr/>
        </p:nvGrpSpPr>
        <p:grpSpPr>
          <a:xfrm>
            <a:off x="344648" y="4794639"/>
            <a:ext cx="493552" cy="570141"/>
            <a:chOff x="6607834" y="288536"/>
            <a:chExt cx="493552" cy="570141"/>
          </a:xfrm>
        </p:grpSpPr>
        <p:sp>
          <p:nvSpPr>
            <p:cNvPr id="22" name="Ellips 21">
              <a:extLst>
                <a:ext uri="{FF2B5EF4-FFF2-40B4-BE49-F238E27FC236}">
                  <a16:creationId xmlns:a16="http://schemas.microsoft.com/office/drawing/2014/main" id="{B656B22D-BAEE-4653-AEAA-8421059D3E17}"/>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extruta 22">
              <a:extLst>
                <a:ext uri="{FF2B5EF4-FFF2-40B4-BE49-F238E27FC236}">
                  <a16:creationId xmlns:a16="http://schemas.microsoft.com/office/drawing/2014/main" id="{D0C45682-89BE-4A39-BCFF-47A6872FB184}"/>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24" name="Grupp 23">
            <a:extLst>
              <a:ext uri="{FF2B5EF4-FFF2-40B4-BE49-F238E27FC236}">
                <a16:creationId xmlns:a16="http://schemas.microsoft.com/office/drawing/2014/main" id="{D3373195-6EEB-447C-A89F-8488561BFDD8}"/>
              </a:ext>
            </a:extLst>
          </p:cNvPr>
          <p:cNvGrpSpPr/>
          <p:nvPr/>
        </p:nvGrpSpPr>
        <p:grpSpPr>
          <a:xfrm>
            <a:off x="322949" y="5782134"/>
            <a:ext cx="493552" cy="570141"/>
            <a:chOff x="6607834" y="288536"/>
            <a:chExt cx="493552" cy="570141"/>
          </a:xfrm>
        </p:grpSpPr>
        <p:sp>
          <p:nvSpPr>
            <p:cNvPr id="25" name="Ellips 24">
              <a:extLst>
                <a:ext uri="{FF2B5EF4-FFF2-40B4-BE49-F238E27FC236}">
                  <a16:creationId xmlns:a16="http://schemas.microsoft.com/office/drawing/2014/main" id="{399CA47A-E70B-4744-BBB8-A573AFB8E5BF}"/>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textruta 25">
              <a:extLst>
                <a:ext uri="{FF2B5EF4-FFF2-40B4-BE49-F238E27FC236}">
                  <a16:creationId xmlns:a16="http://schemas.microsoft.com/office/drawing/2014/main" id="{89A43985-429C-422D-8D63-39765454F313}"/>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6" name="Grupp 5">
            <a:extLst>
              <a:ext uri="{FF2B5EF4-FFF2-40B4-BE49-F238E27FC236}">
                <a16:creationId xmlns:a16="http://schemas.microsoft.com/office/drawing/2014/main" id="{A007DA39-D39E-1A85-61AF-15DB48CC3D46}"/>
              </a:ext>
            </a:extLst>
          </p:cNvPr>
          <p:cNvGrpSpPr/>
          <p:nvPr/>
        </p:nvGrpSpPr>
        <p:grpSpPr>
          <a:xfrm>
            <a:off x="4579418" y="1606023"/>
            <a:ext cx="1325260" cy="1095554"/>
            <a:chOff x="5190229" y="2613805"/>
            <a:chExt cx="1325260" cy="1095554"/>
          </a:xfrm>
        </p:grpSpPr>
        <p:sp>
          <p:nvSpPr>
            <p:cNvPr id="7" name="Ellips 6">
              <a:extLst>
                <a:ext uri="{FF2B5EF4-FFF2-40B4-BE49-F238E27FC236}">
                  <a16:creationId xmlns:a16="http://schemas.microsoft.com/office/drawing/2014/main" id="{3A055E9A-B360-B315-5FB8-43A58B8E98DC}"/>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8" name="textruta 7">
              <a:extLst>
                <a:ext uri="{FF2B5EF4-FFF2-40B4-BE49-F238E27FC236}">
                  <a16:creationId xmlns:a16="http://schemas.microsoft.com/office/drawing/2014/main" id="{C24EC32D-3E36-602F-630A-F5AD3C9918EE}"/>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sp>
        <p:nvSpPr>
          <p:cNvPr id="13" name="textruta 12">
            <a:extLst>
              <a:ext uri="{FF2B5EF4-FFF2-40B4-BE49-F238E27FC236}">
                <a16:creationId xmlns:a16="http://schemas.microsoft.com/office/drawing/2014/main" id="{4FDF5D02-4656-F70A-2887-1688E473FF3A}"/>
              </a:ext>
            </a:extLst>
          </p:cNvPr>
          <p:cNvSpPr txBox="1"/>
          <p:nvPr/>
        </p:nvSpPr>
        <p:spPr>
          <a:xfrm>
            <a:off x="5086645" y="4667202"/>
            <a:ext cx="1082348" cy="584775"/>
          </a:xfrm>
          <a:prstGeom prst="rect">
            <a:avLst/>
          </a:prstGeom>
          <a:noFill/>
        </p:spPr>
        <p:txBody>
          <a:bodyPr wrap="none" rtlCol="0">
            <a:spAutoFit/>
          </a:bodyPr>
          <a:lstStyle/>
          <a:p>
            <a:pPr algn="ctr"/>
            <a:r>
              <a:rPr lang="sv-SE" sz="1600" b="1" dirty="0" err="1">
                <a:solidFill>
                  <a:schemeClr val="bg1">
                    <a:lumMod val="50000"/>
                  </a:schemeClr>
                </a:solidFill>
                <a:latin typeface="Consolas" panose="020B0609020204030204" pitchFamily="49" charset="0"/>
              </a:rPr>
              <a:t>reset</a:t>
            </a:r>
            <a:r>
              <a:rPr lang="sv-SE" sz="1600" b="1" dirty="0">
                <a:solidFill>
                  <a:schemeClr val="bg1">
                    <a:lumMod val="50000"/>
                  </a:schemeClr>
                </a:solidFill>
                <a:latin typeface="Consolas" panose="020B0609020204030204" pitchFamily="49" charset="0"/>
              </a:rPr>
              <a:t> </a:t>
            </a:r>
          </a:p>
          <a:p>
            <a:pPr algn="ctr"/>
            <a:r>
              <a:rPr lang="sv-SE" sz="1600" b="1" dirty="0">
                <a:solidFill>
                  <a:schemeClr val="bg1">
                    <a:lumMod val="50000"/>
                  </a:schemeClr>
                </a:solidFill>
                <a:latin typeface="Consolas" panose="020B0609020204030204" pitchFamily="49" charset="0"/>
              </a:rPr>
              <a:t>streamer</a:t>
            </a:r>
          </a:p>
        </p:txBody>
      </p:sp>
      <p:cxnSp>
        <p:nvCxnSpPr>
          <p:cNvPr id="17" name="Rak pilkoppling 16">
            <a:extLst>
              <a:ext uri="{FF2B5EF4-FFF2-40B4-BE49-F238E27FC236}">
                <a16:creationId xmlns:a16="http://schemas.microsoft.com/office/drawing/2014/main" id="{6D8B7ED6-B720-8C1D-20E2-89DEE9E0D05F}"/>
              </a:ext>
            </a:extLst>
          </p:cNvPr>
          <p:cNvCxnSpPr>
            <a:cxnSpLocks/>
          </p:cNvCxnSpPr>
          <p:nvPr/>
        </p:nvCxnSpPr>
        <p:spPr>
          <a:xfrm flipV="1">
            <a:off x="5904678" y="3729320"/>
            <a:ext cx="1165321" cy="84561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Bildobjekt 17">
            <a:extLst>
              <a:ext uri="{FF2B5EF4-FFF2-40B4-BE49-F238E27FC236}">
                <a16:creationId xmlns:a16="http://schemas.microsoft.com/office/drawing/2014/main" id="{4880217F-9CD7-CDC2-D66E-F4DF3A323E58}"/>
              </a:ext>
            </a:extLst>
          </p:cNvPr>
          <p:cNvPicPr>
            <a:picLocks noChangeAspect="1"/>
          </p:cNvPicPr>
          <p:nvPr/>
        </p:nvPicPr>
        <p:blipFill>
          <a:blip r:embed="rId4"/>
          <a:stretch>
            <a:fillRect/>
          </a:stretch>
        </p:blipFill>
        <p:spPr>
          <a:xfrm>
            <a:off x="10338095" y="2552532"/>
            <a:ext cx="1739903" cy="1752936"/>
          </a:xfrm>
          <a:prstGeom prst="rect">
            <a:avLst/>
          </a:prstGeom>
        </p:spPr>
      </p:pic>
      <p:sp>
        <p:nvSpPr>
          <p:cNvPr id="19" name="textruta 18">
            <a:extLst>
              <a:ext uri="{FF2B5EF4-FFF2-40B4-BE49-F238E27FC236}">
                <a16:creationId xmlns:a16="http://schemas.microsoft.com/office/drawing/2014/main" id="{F4B53C4D-CF06-B957-F1C8-A5E53BF63F3B}"/>
              </a:ext>
            </a:extLst>
          </p:cNvPr>
          <p:cNvSpPr txBox="1"/>
          <p:nvPr/>
        </p:nvSpPr>
        <p:spPr>
          <a:xfrm>
            <a:off x="10275322" y="2183200"/>
            <a:ext cx="1865447" cy="369332"/>
          </a:xfrm>
          <a:prstGeom prst="rect">
            <a:avLst/>
          </a:prstGeom>
          <a:noFill/>
        </p:spPr>
        <p:txBody>
          <a:bodyPr wrap="none" rtlCol="0">
            <a:spAutoFit/>
          </a:bodyPr>
          <a:lstStyle/>
          <a:p>
            <a:r>
              <a:rPr lang="sv-SE" dirty="0">
                <a:hlinkClick r:id="rId5"/>
              </a:rPr>
              <a:t>http://player.local</a:t>
            </a:r>
            <a:endParaRPr lang="sv-SE" dirty="0"/>
          </a:p>
        </p:txBody>
      </p:sp>
      <p:grpSp>
        <p:nvGrpSpPr>
          <p:cNvPr id="30" name="Grupp 29">
            <a:extLst>
              <a:ext uri="{FF2B5EF4-FFF2-40B4-BE49-F238E27FC236}">
                <a16:creationId xmlns:a16="http://schemas.microsoft.com/office/drawing/2014/main" id="{2FEFDB6F-A79C-E472-C650-4E636E1101E4}"/>
              </a:ext>
            </a:extLst>
          </p:cNvPr>
          <p:cNvGrpSpPr/>
          <p:nvPr/>
        </p:nvGrpSpPr>
        <p:grpSpPr>
          <a:xfrm>
            <a:off x="6493176" y="3210032"/>
            <a:ext cx="493552" cy="570141"/>
            <a:chOff x="6607834" y="288536"/>
            <a:chExt cx="493552" cy="570141"/>
          </a:xfrm>
        </p:grpSpPr>
        <p:sp>
          <p:nvSpPr>
            <p:cNvPr id="31" name="Ellips 30">
              <a:extLst>
                <a:ext uri="{FF2B5EF4-FFF2-40B4-BE49-F238E27FC236}">
                  <a16:creationId xmlns:a16="http://schemas.microsoft.com/office/drawing/2014/main" id="{209479E4-FD10-EBBE-D6DC-BBC00B3745E6}"/>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textruta 31">
              <a:extLst>
                <a:ext uri="{FF2B5EF4-FFF2-40B4-BE49-F238E27FC236}">
                  <a16:creationId xmlns:a16="http://schemas.microsoft.com/office/drawing/2014/main" id="{12A71987-7565-C712-F854-34EA32B1F9E0}"/>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sp>
        <p:nvSpPr>
          <p:cNvPr id="33" name="textruta 32">
            <a:extLst>
              <a:ext uri="{FF2B5EF4-FFF2-40B4-BE49-F238E27FC236}">
                <a16:creationId xmlns:a16="http://schemas.microsoft.com/office/drawing/2014/main" id="{EFE23877-6C31-20F0-55BD-27047D130652}"/>
              </a:ext>
            </a:extLst>
          </p:cNvPr>
          <p:cNvSpPr txBox="1"/>
          <p:nvPr/>
        </p:nvSpPr>
        <p:spPr>
          <a:xfrm>
            <a:off x="4858829" y="4368096"/>
            <a:ext cx="1153064" cy="369332"/>
          </a:xfrm>
          <a:prstGeom prst="rect">
            <a:avLst/>
          </a:prstGeom>
          <a:noFill/>
        </p:spPr>
        <p:txBody>
          <a:bodyPr wrap="square">
            <a:spAutoFit/>
          </a:bodyPr>
          <a:lstStyle/>
          <a:p>
            <a:r>
              <a:rPr lang="sv-SE" sz="1800" b="1" dirty="0">
                <a:solidFill>
                  <a:schemeClr val="bg1">
                    <a:lumMod val="50000"/>
                  </a:schemeClr>
                </a:solidFill>
                <a:latin typeface="Consolas" panose="020B0609020204030204" pitchFamily="49" charset="0"/>
              </a:rPr>
              <a:t>[</a:t>
            </a:r>
            <a:r>
              <a:rPr lang="sv-SE" sz="1800" b="1" dirty="0" err="1">
                <a:solidFill>
                  <a:schemeClr val="bg1">
                    <a:lumMod val="50000"/>
                  </a:schemeClr>
                </a:solidFill>
                <a:latin typeface="Consolas" panose="020B0609020204030204" pitchFamily="49" charset="0"/>
              </a:rPr>
              <a:t>click</a:t>
            </a:r>
            <a:r>
              <a:rPr lang="sv-SE" sz="1800" b="1"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2033082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74D6F89-AD1B-4A39-A757-09D087F69738}"/>
              </a:ext>
            </a:extLst>
          </p:cNvPr>
          <p:cNvSpPr>
            <a:spLocks noGrp="1"/>
          </p:cNvSpPr>
          <p:nvPr>
            <p:ph type="title"/>
          </p:nvPr>
        </p:nvSpPr>
        <p:spPr/>
        <p:txBody>
          <a:bodyPr/>
          <a:lstStyle/>
          <a:p>
            <a:r>
              <a:rPr lang="sv-SE" dirty="0" err="1"/>
              <a:t>Troubleshooting</a:t>
            </a:r>
            <a:endParaRPr lang="sv-SE" dirty="0"/>
          </a:p>
        </p:txBody>
      </p:sp>
      <p:sp>
        <p:nvSpPr>
          <p:cNvPr id="3" name="textruta 2">
            <a:extLst>
              <a:ext uri="{FF2B5EF4-FFF2-40B4-BE49-F238E27FC236}">
                <a16:creationId xmlns:a16="http://schemas.microsoft.com/office/drawing/2014/main" id="{52C126F9-5562-4A5D-9759-0BEDADC136CE}"/>
              </a:ext>
            </a:extLst>
          </p:cNvPr>
          <p:cNvSpPr txBox="1"/>
          <p:nvPr/>
        </p:nvSpPr>
        <p:spPr>
          <a:xfrm>
            <a:off x="838200" y="1306352"/>
            <a:ext cx="3362145" cy="1134991"/>
          </a:xfrm>
          <a:prstGeom prst="rect">
            <a:avLst/>
          </a:prstGeom>
          <a:noFill/>
        </p:spPr>
        <p:txBody>
          <a:bodyPr wrap="square">
            <a:spAutoFit/>
          </a:bodyPr>
          <a:lstStyle/>
          <a:p>
            <a:pPr algn="just">
              <a:lnSpc>
                <a:spcPct val="112000"/>
              </a:lnSpc>
              <a:spcBef>
                <a:spcPts val="1000"/>
              </a:spcBef>
            </a:pPr>
            <a:r>
              <a:rPr lang="sv-SE" sz="1200" b="1" cap="small" spc="25" dirty="0" err="1">
                <a:effectLst/>
                <a:latin typeface="Corbel" panose="020B0503020204020204" pitchFamily="34" charset="0"/>
              </a:rPr>
              <a:t>Restart</a:t>
            </a:r>
            <a:r>
              <a:rPr lang="sv-SE" sz="1200" b="1" cap="small" spc="25" dirty="0">
                <a:effectLst/>
                <a:latin typeface="Corbel" panose="020B0503020204020204" pitchFamily="34" charset="0"/>
              </a:rPr>
              <a:t> the streamer</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If Bluetooth, Spotify, Airplay or Bluetooth streaming does not work properly reset the streaming by open the Start Page and click on the button marked “</a:t>
            </a:r>
            <a:r>
              <a:rPr lang="en-GB" sz="1200" b="1" dirty="0">
                <a:effectLst/>
                <a:latin typeface="Gadugi" panose="020B0502040204020203" pitchFamily="34" charset="0"/>
                <a:ea typeface="Times New Roman" panose="02020603050405020304" pitchFamily="18" charset="0"/>
                <a:cs typeface="Times New Roman" panose="02020603050405020304" pitchFamily="18" charset="0"/>
              </a:rPr>
              <a:t>Reset</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t>
            </a:r>
            <a:endParaRPr lang="sv-SE" sz="1200" dirty="0"/>
          </a:p>
        </p:txBody>
      </p:sp>
      <p:sp>
        <p:nvSpPr>
          <p:cNvPr id="5" name="textruta 4">
            <a:extLst>
              <a:ext uri="{FF2B5EF4-FFF2-40B4-BE49-F238E27FC236}">
                <a16:creationId xmlns:a16="http://schemas.microsoft.com/office/drawing/2014/main" id="{54B1F78F-B974-45DD-841B-19691D2E80C7}"/>
              </a:ext>
            </a:extLst>
          </p:cNvPr>
          <p:cNvSpPr txBox="1"/>
          <p:nvPr/>
        </p:nvSpPr>
        <p:spPr>
          <a:xfrm>
            <a:off x="852068" y="2839255"/>
            <a:ext cx="3362145" cy="922625"/>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Option: </a:t>
            </a:r>
            <a:r>
              <a:rPr lang="sv-SE" sz="1200" b="1" cap="small" spc="25" dirty="0" err="1">
                <a:effectLst/>
                <a:latin typeface="Corbel" panose="020B0503020204020204" pitchFamily="34" charset="0"/>
              </a:rPr>
              <a:t>turn</a:t>
            </a:r>
            <a:r>
              <a:rPr lang="sv-SE" sz="1200" b="1" cap="small" spc="25" dirty="0">
                <a:effectLst/>
                <a:latin typeface="Corbel" panose="020B0503020204020204" pitchFamily="34" charset="0"/>
              </a:rPr>
              <a:t> off and </a:t>
            </a:r>
            <a:r>
              <a:rPr lang="sv-SE" sz="1200" b="1" cap="small" spc="25" dirty="0" err="1">
                <a:effectLst/>
                <a:latin typeface="Corbel" panose="020B0503020204020204" pitchFamily="34" charset="0"/>
              </a:rPr>
              <a:t>turn</a:t>
            </a:r>
            <a:r>
              <a:rPr lang="sv-SE" sz="1200" b="1" cap="small" spc="25" dirty="0">
                <a:effectLst/>
                <a:latin typeface="Corbel" panose="020B0503020204020204" pitchFamily="34" charset="0"/>
              </a:rPr>
              <a:t> on the streamer</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If the streamer seems unresponsive or the pages are frozen then turn off the streamer, </a:t>
            </a:r>
            <a:r>
              <a:rPr lang="en-GB" sz="1200" u="sng" dirty="0">
                <a:effectLst/>
                <a:latin typeface="Gadugi" panose="020B0502040204020203" pitchFamily="34" charset="0"/>
                <a:ea typeface="Times New Roman" panose="02020603050405020304" pitchFamily="18" charset="0"/>
                <a:cs typeface="Times New Roman" panose="02020603050405020304" pitchFamily="18" charset="0"/>
              </a:rPr>
              <a:t>wait for 15 seconds </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and turn on again.</a:t>
            </a:r>
            <a:endParaRPr lang="sv-SE" sz="1200" dirty="0"/>
          </a:p>
        </p:txBody>
      </p:sp>
      <p:grpSp>
        <p:nvGrpSpPr>
          <p:cNvPr id="6" name="Grupp 5">
            <a:extLst>
              <a:ext uri="{FF2B5EF4-FFF2-40B4-BE49-F238E27FC236}">
                <a16:creationId xmlns:a16="http://schemas.microsoft.com/office/drawing/2014/main" id="{F723C4D0-25BB-41E2-BD67-12C157326352}"/>
              </a:ext>
            </a:extLst>
          </p:cNvPr>
          <p:cNvGrpSpPr/>
          <p:nvPr/>
        </p:nvGrpSpPr>
        <p:grpSpPr>
          <a:xfrm>
            <a:off x="323025" y="1220188"/>
            <a:ext cx="493552" cy="570141"/>
            <a:chOff x="6607834" y="288536"/>
            <a:chExt cx="493552" cy="570141"/>
          </a:xfrm>
        </p:grpSpPr>
        <p:sp>
          <p:nvSpPr>
            <p:cNvPr id="7" name="Ellips 6">
              <a:extLst>
                <a:ext uri="{FF2B5EF4-FFF2-40B4-BE49-F238E27FC236}">
                  <a16:creationId xmlns:a16="http://schemas.microsoft.com/office/drawing/2014/main" id="{D784E2EE-B098-40AB-8552-CC4BF84BE177}"/>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AC8A35B8-5825-4C7A-BA5D-DCBDF8E1361B}"/>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9" name="Grupp 8">
            <a:extLst>
              <a:ext uri="{FF2B5EF4-FFF2-40B4-BE49-F238E27FC236}">
                <a16:creationId xmlns:a16="http://schemas.microsoft.com/office/drawing/2014/main" id="{BAF2532E-A72F-492D-89B2-1FFF56471EAA}"/>
              </a:ext>
            </a:extLst>
          </p:cNvPr>
          <p:cNvGrpSpPr/>
          <p:nvPr/>
        </p:nvGrpSpPr>
        <p:grpSpPr>
          <a:xfrm>
            <a:off x="344647" y="2884349"/>
            <a:ext cx="493552" cy="570141"/>
            <a:chOff x="6607834" y="288536"/>
            <a:chExt cx="493552" cy="570141"/>
          </a:xfrm>
        </p:grpSpPr>
        <p:sp>
          <p:nvSpPr>
            <p:cNvPr id="10" name="Ellips 9">
              <a:extLst>
                <a:ext uri="{FF2B5EF4-FFF2-40B4-BE49-F238E27FC236}">
                  <a16:creationId xmlns:a16="http://schemas.microsoft.com/office/drawing/2014/main" id="{9221164F-62A2-4AD1-898E-3A8347E63B96}"/>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5D739B52-13D5-4DFE-9BE7-147E7C6AD720}"/>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pic>
        <p:nvPicPr>
          <p:cNvPr id="23" name="Bildobjekt 22">
            <a:extLst>
              <a:ext uri="{FF2B5EF4-FFF2-40B4-BE49-F238E27FC236}">
                <a16:creationId xmlns:a16="http://schemas.microsoft.com/office/drawing/2014/main" id="{502CF1FF-08E1-662E-F05C-742D4F460C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85598" y="0"/>
            <a:ext cx="3753374" cy="6439799"/>
          </a:xfrm>
          <a:prstGeom prst="rect">
            <a:avLst/>
          </a:prstGeom>
        </p:spPr>
      </p:pic>
      <p:grpSp>
        <p:nvGrpSpPr>
          <p:cNvPr id="24" name="Grupp 23">
            <a:extLst>
              <a:ext uri="{FF2B5EF4-FFF2-40B4-BE49-F238E27FC236}">
                <a16:creationId xmlns:a16="http://schemas.microsoft.com/office/drawing/2014/main" id="{BB8A2F15-42B0-FC2D-169F-34CC57DC1102}"/>
              </a:ext>
            </a:extLst>
          </p:cNvPr>
          <p:cNvGrpSpPr/>
          <p:nvPr/>
        </p:nvGrpSpPr>
        <p:grpSpPr>
          <a:xfrm>
            <a:off x="4579418" y="1606023"/>
            <a:ext cx="1325260" cy="1095554"/>
            <a:chOff x="5190229" y="2613805"/>
            <a:chExt cx="1325260" cy="1095554"/>
          </a:xfrm>
        </p:grpSpPr>
        <p:sp>
          <p:nvSpPr>
            <p:cNvPr id="25" name="Ellips 24">
              <a:extLst>
                <a:ext uri="{FF2B5EF4-FFF2-40B4-BE49-F238E27FC236}">
                  <a16:creationId xmlns:a16="http://schemas.microsoft.com/office/drawing/2014/main" id="{EC8AD220-9F64-EC7F-1F80-FB46B3C6CED6}"/>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26" name="textruta 25">
              <a:extLst>
                <a:ext uri="{FF2B5EF4-FFF2-40B4-BE49-F238E27FC236}">
                  <a16:creationId xmlns:a16="http://schemas.microsoft.com/office/drawing/2014/main" id="{BDD0B1AC-80E3-7D3B-7125-0D840F6C5AF1}"/>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sp>
        <p:nvSpPr>
          <p:cNvPr id="27" name="textruta 26">
            <a:extLst>
              <a:ext uri="{FF2B5EF4-FFF2-40B4-BE49-F238E27FC236}">
                <a16:creationId xmlns:a16="http://schemas.microsoft.com/office/drawing/2014/main" id="{B119C345-5E51-CA90-99C7-5956938A61B9}"/>
              </a:ext>
            </a:extLst>
          </p:cNvPr>
          <p:cNvSpPr txBox="1"/>
          <p:nvPr/>
        </p:nvSpPr>
        <p:spPr>
          <a:xfrm>
            <a:off x="5086645" y="4667202"/>
            <a:ext cx="1082348" cy="584775"/>
          </a:xfrm>
          <a:prstGeom prst="rect">
            <a:avLst/>
          </a:prstGeom>
          <a:noFill/>
        </p:spPr>
        <p:txBody>
          <a:bodyPr wrap="none" rtlCol="0">
            <a:spAutoFit/>
          </a:bodyPr>
          <a:lstStyle/>
          <a:p>
            <a:pPr algn="ctr"/>
            <a:r>
              <a:rPr lang="sv-SE" sz="1600" b="1" dirty="0" err="1">
                <a:solidFill>
                  <a:schemeClr val="bg1">
                    <a:lumMod val="50000"/>
                  </a:schemeClr>
                </a:solidFill>
                <a:latin typeface="Consolas" panose="020B0609020204030204" pitchFamily="49" charset="0"/>
              </a:rPr>
              <a:t>reset</a:t>
            </a:r>
            <a:r>
              <a:rPr lang="sv-SE" sz="1600" b="1" dirty="0">
                <a:solidFill>
                  <a:schemeClr val="bg1">
                    <a:lumMod val="50000"/>
                  </a:schemeClr>
                </a:solidFill>
                <a:latin typeface="Consolas" panose="020B0609020204030204" pitchFamily="49" charset="0"/>
              </a:rPr>
              <a:t> </a:t>
            </a:r>
          </a:p>
          <a:p>
            <a:pPr algn="ctr"/>
            <a:r>
              <a:rPr lang="sv-SE" sz="1600" b="1" dirty="0">
                <a:solidFill>
                  <a:schemeClr val="bg1">
                    <a:lumMod val="50000"/>
                  </a:schemeClr>
                </a:solidFill>
                <a:latin typeface="Consolas" panose="020B0609020204030204" pitchFamily="49" charset="0"/>
              </a:rPr>
              <a:t>streamer</a:t>
            </a:r>
          </a:p>
        </p:txBody>
      </p:sp>
      <p:cxnSp>
        <p:nvCxnSpPr>
          <p:cNvPr id="28" name="Rak pilkoppling 27">
            <a:extLst>
              <a:ext uri="{FF2B5EF4-FFF2-40B4-BE49-F238E27FC236}">
                <a16:creationId xmlns:a16="http://schemas.microsoft.com/office/drawing/2014/main" id="{F99EA577-8501-C40B-FBE6-7DE3FDFA6906}"/>
              </a:ext>
            </a:extLst>
          </p:cNvPr>
          <p:cNvCxnSpPr>
            <a:cxnSpLocks/>
          </p:cNvCxnSpPr>
          <p:nvPr/>
        </p:nvCxnSpPr>
        <p:spPr>
          <a:xfrm flipV="1">
            <a:off x="5904678" y="3729320"/>
            <a:ext cx="1165321" cy="845615"/>
          </a:xfrm>
          <a:prstGeom prst="straightConnector1">
            <a:avLst/>
          </a:prstGeom>
          <a:ln w="28575">
            <a:solidFill>
              <a:srgbClr val="E7782C"/>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9" name="Bildobjekt 28">
            <a:extLst>
              <a:ext uri="{FF2B5EF4-FFF2-40B4-BE49-F238E27FC236}">
                <a16:creationId xmlns:a16="http://schemas.microsoft.com/office/drawing/2014/main" id="{8E044140-F34F-F778-9D38-A6033DCB3A7F}"/>
              </a:ext>
            </a:extLst>
          </p:cNvPr>
          <p:cNvPicPr>
            <a:picLocks noChangeAspect="1"/>
          </p:cNvPicPr>
          <p:nvPr/>
        </p:nvPicPr>
        <p:blipFill>
          <a:blip r:embed="rId4"/>
          <a:stretch>
            <a:fillRect/>
          </a:stretch>
        </p:blipFill>
        <p:spPr>
          <a:xfrm>
            <a:off x="10338095" y="2552532"/>
            <a:ext cx="1739903" cy="1752936"/>
          </a:xfrm>
          <a:prstGeom prst="rect">
            <a:avLst/>
          </a:prstGeom>
        </p:spPr>
      </p:pic>
      <p:sp>
        <p:nvSpPr>
          <p:cNvPr id="37" name="textruta 36">
            <a:extLst>
              <a:ext uri="{FF2B5EF4-FFF2-40B4-BE49-F238E27FC236}">
                <a16:creationId xmlns:a16="http://schemas.microsoft.com/office/drawing/2014/main" id="{E36F7A87-165A-FFC7-A8A5-1797A3C3F51F}"/>
              </a:ext>
            </a:extLst>
          </p:cNvPr>
          <p:cNvSpPr txBox="1"/>
          <p:nvPr/>
        </p:nvSpPr>
        <p:spPr>
          <a:xfrm>
            <a:off x="10275322" y="2183200"/>
            <a:ext cx="1865447" cy="369332"/>
          </a:xfrm>
          <a:prstGeom prst="rect">
            <a:avLst/>
          </a:prstGeom>
          <a:noFill/>
        </p:spPr>
        <p:txBody>
          <a:bodyPr wrap="none" rtlCol="0">
            <a:spAutoFit/>
          </a:bodyPr>
          <a:lstStyle/>
          <a:p>
            <a:r>
              <a:rPr lang="sv-SE" dirty="0">
                <a:hlinkClick r:id="rId5"/>
              </a:rPr>
              <a:t>http://player.local</a:t>
            </a:r>
            <a:endParaRPr lang="sv-SE" dirty="0"/>
          </a:p>
        </p:txBody>
      </p:sp>
      <p:grpSp>
        <p:nvGrpSpPr>
          <p:cNvPr id="38" name="Grupp 37">
            <a:extLst>
              <a:ext uri="{FF2B5EF4-FFF2-40B4-BE49-F238E27FC236}">
                <a16:creationId xmlns:a16="http://schemas.microsoft.com/office/drawing/2014/main" id="{ACDE7AE0-AE54-2D68-22D0-EC71EEFEFE9B}"/>
              </a:ext>
            </a:extLst>
          </p:cNvPr>
          <p:cNvGrpSpPr/>
          <p:nvPr/>
        </p:nvGrpSpPr>
        <p:grpSpPr>
          <a:xfrm>
            <a:off x="6493176" y="3210032"/>
            <a:ext cx="493552" cy="570141"/>
            <a:chOff x="6607834" y="288536"/>
            <a:chExt cx="493552" cy="570141"/>
          </a:xfrm>
        </p:grpSpPr>
        <p:sp>
          <p:nvSpPr>
            <p:cNvPr id="39" name="Ellips 38">
              <a:extLst>
                <a:ext uri="{FF2B5EF4-FFF2-40B4-BE49-F238E27FC236}">
                  <a16:creationId xmlns:a16="http://schemas.microsoft.com/office/drawing/2014/main" id="{29F6F6B2-A843-0045-A244-A524F0403302}"/>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textruta 45">
              <a:extLst>
                <a:ext uri="{FF2B5EF4-FFF2-40B4-BE49-F238E27FC236}">
                  <a16:creationId xmlns:a16="http://schemas.microsoft.com/office/drawing/2014/main" id="{C4FCF081-B8B9-F148-16B7-5B1AD75F253C}"/>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sp>
        <p:nvSpPr>
          <p:cNvPr id="48" name="textruta 47">
            <a:extLst>
              <a:ext uri="{FF2B5EF4-FFF2-40B4-BE49-F238E27FC236}">
                <a16:creationId xmlns:a16="http://schemas.microsoft.com/office/drawing/2014/main" id="{A7CDAFE4-6877-75A1-5240-6F3D8B3AA051}"/>
              </a:ext>
            </a:extLst>
          </p:cNvPr>
          <p:cNvSpPr txBox="1"/>
          <p:nvPr/>
        </p:nvSpPr>
        <p:spPr>
          <a:xfrm>
            <a:off x="4858829" y="4368096"/>
            <a:ext cx="1153064" cy="369332"/>
          </a:xfrm>
          <a:prstGeom prst="rect">
            <a:avLst/>
          </a:prstGeom>
          <a:noFill/>
        </p:spPr>
        <p:txBody>
          <a:bodyPr wrap="square">
            <a:spAutoFit/>
          </a:bodyPr>
          <a:lstStyle/>
          <a:p>
            <a:r>
              <a:rPr lang="sv-SE" sz="1800" b="1" dirty="0">
                <a:solidFill>
                  <a:schemeClr val="bg1">
                    <a:lumMod val="50000"/>
                  </a:schemeClr>
                </a:solidFill>
                <a:latin typeface="Consolas" panose="020B0609020204030204" pitchFamily="49" charset="0"/>
              </a:rPr>
              <a:t>[</a:t>
            </a:r>
            <a:r>
              <a:rPr lang="sv-SE" sz="1800" b="1" dirty="0" err="1">
                <a:solidFill>
                  <a:schemeClr val="bg1">
                    <a:lumMod val="50000"/>
                  </a:schemeClr>
                </a:solidFill>
                <a:latin typeface="Consolas" panose="020B0609020204030204" pitchFamily="49" charset="0"/>
              </a:rPr>
              <a:t>click</a:t>
            </a:r>
            <a:r>
              <a:rPr lang="sv-SE" sz="1800" b="1"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36569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BCA12A52-D304-4F14-976E-8D58628C3425}"/>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rot="5400000">
            <a:off x="3577566" y="-1722888"/>
            <a:ext cx="6891547" cy="10337321"/>
          </a:xfrm>
          <a:prstGeom prst="rect">
            <a:avLst/>
          </a:prstGeom>
        </p:spPr>
      </p:pic>
      <p:pic>
        <p:nvPicPr>
          <p:cNvPr id="7" name="Bildobjekt 6">
            <a:extLst>
              <a:ext uri="{FF2B5EF4-FFF2-40B4-BE49-F238E27FC236}">
                <a16:creationId xmlns:a16="http://schemas.microsoft.com/office/drawing/2014/main" id="{610E4A1E-51C2-4DBA-8942-E6B4E924E272}"/>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a:ext>
            </a:extLst>
          </a:blip>
          <a:srcRect/>
          <a:stretch/>
        </p:blipFill>
        <p:spPr>
          <a:xfrm rot="5400000">
            <a:off x="-2516078" y="2516075"/>
            <a:ext cx="6891548" cy="1859395"/>
          </a:xfrm>
          <a:prstGeom prst="rect">
            <a:avLst/>
          </a:prstGeom>
        </p:spPr>
      </p:pic>
      <p:pic>
        <p:nvPicPr>
          <p:cNvPr id="3" name="Bildobjekt 2">
            <a:hlinkClick r:id="rId4"/>
            <a:extLst>
              <a:ext uri="{FF2B5EF4-FFF2-40B4-BE49-F238E27FC236}">
                <a16:creationId xmlns:a16="http://schemas.microsoft.com/office/drawing/2014/main" id="{7B46BB3E-C22E-4CF4-9E0A-167C9FFF27F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1" y="6"/>
            <a:ext cx="3172903" cy="3172903"/>
          </a:xfrm>
          <a:prstGeom prst="rect">
            <a:avLst/>
          </a:prstGeom>
        </p:spPr>
      </p:pic>
      <p:pic>
        <p:nvPicPr>
          <p:cNvPr id="4" name="Bildobjekt 3">
            <a:extLst>
              <a:ext uri="{FF2B5EF4-FFF2-40B4-BE49-F238E27FC236}">
                <a16:creationId xmlns:a16="http://schemas.microsoft.com/office/drawing/2014/main" id="{6596D1FE-2EC8-4AAE-A4BA-758180A9697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19097" y="3685097"/>
            <a:ext cx="3172903" cy="3172903"/>
          </a:xfrm>
          <a:prstGeom prst="rect">
            <a:avLst/>
          </a:prstGeom>
        </p:spPr>
      </p:pic>
      <p:sp>
        <p:nvSpPr>
          <p:cNvPr id="2" name="Textruta 2">
            <a:extLst>
              <a:ext uri="{FF2B5EF4-FFF2-40B4-BE49-F238E27FC236}">
                <a16:creationId xmlns:a16="http://schemas.microsoft.com/office/drawing/2014/main" id="{031DEA2F-C157-B7E2-245F-05F3B741CF07}"/>
              </a:ext>
            </a:extLst>
          </p:cNvPr>
          <p:cNvSpPr txBox="1">
            <a:spLocks noChangeArrowheads="1"/>
          </p:cNvSpPr>
          <p:nvPr/>
        </p:nvSpPr>
        <p:spPr bwMode="auto">
          <a:xfrm>
            <a:off x="4010025" y="2477489"/>
            <a:ext cx="4171950" cy="1903021"/>
          </a:xfrm>
          <a:prstGeom prst="rect">
            <a:avLst/>
          </a:prstGeom>
          <a:solidFill>
            <a:srgbClr val="ACABA9"/>
          </a:solidFill>
          <a:ln w="9525">
            <a:solidFill>
              <a:srgbClr val="000000"/>
            </a:solidFill>
            <a:miter lim="800000"/>
            <a:headEnd/>
            <a:tailEnd/>
          </a:ln>
        </p:spPr>
        <p:txBody>
          <a:bodyPr rot="0" vert="horz" wrap="square" lIns="91440" tIns="45720" rIns="91440" bIns="45720" anchor="t" anchorCtr="0">
            <a:spAutoFit/>
          </a:bodyPr>
          <a:lstStyle/>
          <a:p>
            <a:pPr algn="l">
              <a:lnSpc>
                <a:spcPct val="115000"/>
              </a:lnSpc>
            </a:pPr>
            <a:r>
              <a:rPr lang="en-GB" sz="1000" spc="50" dirty="0">
                <a:effectLst/>
                <a:latin typeface="Consolas" panose="020B0609020204030204" pitchFamily="49" charset="0"/>
                <a:ea typeface="Times New Roman" panose="02020603050405020304" pitchFamily="18" charset="0"/>
                <a:cs typeface="Times New Roman" panose="02020603050405020304" pitchFamily="18" charset="0"/>
              </a:rPr>
              <a:t>Copyright 2017 - 2024 Retro Audiophile Designs </a:t>
            </a:r>
            <a:endParaRPr lang="sv-SE" sz="1000" spc="50" dirty="0">
              <a:effectLst/>
              <a:latin typeface="Consolas" panose="020B0609020204030204" pitchFamily="49" charset="0"/>
              <a:ea typeface="Times New Roman" panose="02020603050405020304" pitchFamily="18" charset="0"/>
              <a:cs typeface="Times New Roman" panose="02020603050405020304" pitchFamily="18" charset="0"/>
            </a:endParaRPr>
          </a:p>
          <a:p>
            <a:pPr marL="1224280" algn="l">
              <a:lnSpc>
                <a:spcPct val="115000"/>
              </a:lnSpc>
            </a:pPr>
            <a:r>
              <a:rPr lang="en-GB" sz="1000" b="1" spc="0" dirty="0">
                <a:effectLst/>
                <a:latin typeface="Gadugi" panose="020B0502040204020203" pitchFamily="34" charset="0"/>
                <a:ea typeface="Times New Roman" panose="02020603050405020304" pitchFamily="18" charset="0"/>
                <a:cs typeface="Times New Roman" panose="02020603050405020304" pitchFamily="18" charset="0"/>
              </a:rPr>
              <a:t> </a:t>
            </a:r>
            <a:endParaRPr lang="sv-SE" sz="1000" spc="50" dirty="0">
              <a:effectLst/>
              <a:latin typeface="Consolas" panose="020B0609020204030204" pitchFamily="49" charset="0"/>
              <a:ea typeface="Times New Roman" panose="02020603050405020304" pitchFamily="18" charset="0"/>
              <a:cs typeface="Times New Roman" panose="02020603050405020304" pitchFamily="18" charset="0"/>
            </a:endParaRPr>
          </a:p>
          <a:p>
            <a:pPr algn="l">
              <a:lnSpc>
                <a:spcPct val="115000"/>
              </a:lnSpc>
            </a:pPr>
            <a:r>
              <a:rPr lang="en-GB" sz="900" spc="50" dirty="0">
                <a:effectLst/>
                <a:latin typeface="Consolas" panose="020B0609020204030204" pitchFamily="49" charset="0"/>
                <a:ea typeface="Times New Roman" panose="02020603050405020304" pitchFamily="18" charset="0"/>
                <a:cs typeface="Times New Roman" panose="02020603050405020304" pitchFamily="18" charset="0"/>
              </a:rPr>
              <a:t>All rights reserved. No part of this work may be reproduced or transmitted in any form or by any means, electronic or mechanical, including photocopying, recording, or by any information storage or retrieval system, without the prior written permission of the copyright owner. </a:t>
            </a:r>
          </a:p>
          <a:p>
            <a:pPr marL="1224280" algn="l">
              <a:lnSpc>
                <a:spcPct val="115000"/>
              </a:lnSpc>
            </a:pPr>
            <a:endParaRPr lang="sv-SE" sz="1000" spc="50" dirty="0">
              <a:effectLst/>
              <a:latin typeface="Consolas" panose="020B0609020204030204" pitchFamily="49" charset="0"/>
              <a:ea typeface="Times New Roman" panose="02020603050405020304" pitchFamily="18" charset="0"/>
              <a:cs typeface="Times New Roman" panose="02020603050405020304" pitchFamily="18" charset="0"/>
            </a:endParaRPr>
          </a:p>
          <a:p>
            <a:pPr marL="1224280" algn="l">
              <a:lnSpc>
                <a:spcPct val="115000"/>
              </a:lnSpc>
            </a:pPr>
            <a:r>
              <a:rPr lang="en-GB" sz="900" spc="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sv-SE" sz="1000" spc="50" dirty="0">
              <a:effectLst/>
              <a:latin typeface="Consolas" panose="020B0609020204030204" pitchFamily="49"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GB" sz="1000" spc="50" dirty="0">
                <a:effectLst/>
                <a:latin typeface="Consolas" panose="020B0609020204030204" pitchFamily="49" charset="0"/>
                <a:ea typeface="Times New Roman" panose="02020603050405020304" pitchFamily="18" charset="0"/>
                <a:cs typeface="Times New Roman" panose="02020603050405020304" pitchFamily="18" charset="0"/>
              </a:rPr>
              <a:t>Version: </a:t>
            </a:r>
            <a:r>
              <a:rPr lang="en-GB" sz="1000" spc="50">
                <a:effectLst/>
                <a:latin typeface="Consolas" panose="020B0609020204030204" pitchFamily="49" charset="0"/>
                <a:ea typeface="Times New Roman" panose="02020603050405020304" pitchFamily="18" charset="0"/>
                <a:cs typeface="Times New Roman" panose="02020603050405020304" pitchFamily="18" charset="0"/>
              </a:rPr>
              <a:t>revision Git Hub.</a:t>
            </a:r>
            <a:endParaRPr lang="sv-SE" sz="1100" dirty="0">
              <a:effectLst/>
              <a:latin typeface="Gadug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407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ruta 28">
            <a:extLst>
              <a:ext uri="{FF2B5EF4-FFF2-40B4-BE49-F238E27FC236}">
                <a16:creationId xmlns:a16="http://schemas.microsoft.com/office/drawing/2014/main" id="{4406FD70-84AA-4E9E-8AE8-130EC34A5493}"/>
              </a:ext>
            </a:extLst>
          </p:cNvPr>
          <p:cNvSpPr txBox="1"/>
          <p:nvPr/>
        </p:nvSpPr>
        <p:spPr>
          <a:xfrm>
            <a:off x="223411" y="365125"/>
            <a:ext cx="1320717" cy="1325563"/>
          </a:xfrm>
          <a:prstGeom prst="rect">
            <a:avLst/>
          </a:prstGeom>
          <a:solidFill>
            <a:schemeClr val="lt1"/>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lnSpc>
                <a:spcPct val="115000"/>
              </a:lnSpc>
            </a:pPr>
            <a:r>
              <a:rPr lang="en-CA" sz="1100" b="1" dirty="0">
                <a:solidFill>
                  <a:schemeClr val="bg1"/>
                </a:solidFill>
                <a:effectLst/>
                <a:latin typeface="Gadugi" panose="020B0502040204020203" pitchFamily="34" charset="0"/>
                <a:ea typeface="Times New Roman" panose="02020603050405020304" pitchFamily="18" charset="0"/>
                <a:cs typeface="Times New Roman" panose="02020603050405020304" pitchFamily="18" charset="0"/>
              </a:rPr>
              <a:t>Case</a:t>
            </a:r>
            <a:r>
              <a:rPr lang="en-CA" sz="1100" dirty="0">
                <a:solidFill>
                  <a:schemeClr val="bg1"/>
                </a:solidFill>
                <a:effectLst/>
                <a:latin typeface="Gadugi" panose="020B0502040204020203" pitchFamily="34" charset="0"/>
                <a:ea typeface="Times New Roman" panose="02020603050405020304" pitchFamily="18" charset="0"/>
                <a:cs typeface="Times New Roman" panose="02020603050405020304" pitchFamily="18" charset="0"/>
              </a:rPr>
              <a:t>:</a:t>
            </a:r>
            <a:endParaRPr lang="sv-SE" sz="1100" dirty="0">
              <a:solidFill>
                <a:schemeClr val="bg1"/>
              </a:solidFill>
              <a:effectLst/>
              <a:latin typeface="Gadugi" panose="020B0502040204020203" pitchFamily="34" charset="0"/>
              <a:ea typeface="Times New Roman" panose="02020603050405020304" pitchFamily="18" charset="0"/>
              <a:cs typeface="Times New Roman" panose="02020603050405020304" pitchFamily="18" charset="0"/>
            </a:endParaRPr>
          </a:p>
          <a:p>
            <a:pPr algn="just">
              <a:lnSpc>
                <a:spcPct val="115000"/>
              </a:lnSpc>
            </a:pPr>
            <a:r>
              <a:rPr lang="en-CA" sz="12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Bang &amp; Olufsen</a:t>
            </a:r>
            <a:br>
              <a:rPr lang="en-CA" sz="12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br>
            <a:r>
              <a:rPr lang="en-CA" sz="1200" dirty="0" err="1">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Beocord</a:t>
            </a:r>
            <a:r>
              <a:rPr lang="en-CA" sz="12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 8004</a:t>
            </a:r>
          </a:p>
          <a:p>
            <a:pPr algn="just">
              <a:lnSpc>
                <a:spcPct val="115000"/>
              </a:lnSpc>
            </a:pPr>
            <a:endParaRPr lang="sv-SE" sz="11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just">
              <a:lnSpc>
                <a:spcPct val="115000"/>
              </a:lnSpc>
            </a:pPr>
            <a:r>
              <a:rPr lang="en-CA" sz="1100" b="1" dirty="0">
                <a:solidFill>
                  <a:schemeClr val="bg1"/>
                </a:solidFill>
                <a:effectLst/>
                <a:latin typeface="Gadugi" panose="020B0502040204020203" pitchFamily="34" charset="0"/>
                <a:ea typeface="Times New Roman" panose="02020603050405020304" pitchFamily="18" charset="0"/>
                <a:cs typeface="Times New Roman" panose="02020603050405020304" pitchFamily="18" charset="0"/>
              </a:rPr>
              <a:t>Serial Number:</a:t>
            </a:r>
            <a:endParaRPr lang="sv-SE" sz="1100" dirty="0">
              <a:solidFill>
                <a:schemeClr val="bg1"/>
              </a:solidFill>
              <a:effectLst/>
              <a:latin typeface="Gadugi" panose="020B0502040204020203" pitchFamily="34" charset="0"/>
              <a:ea typeface="Times New Roman" panose="02020603050405020304" pitchFamily="18" charset="0"/>
              <a:cs typeface="Times New Roman" panose="02020603050405020304" pitchFamily="18" charset="0"/>
            </a:endParaRPr>
          </a:p>
          <a:p>
            <a:pPr algn="just">
              <a:lnSpc>
                <a:spcPct val="115000"/>
              </a:lnSpc>
            </a:pPr>
            <a:r>
              <a:rPr lang="sv-SE" sz="12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AH014</a:t>
            </a:r>
          </a:p>
        </p:txBody>
      </p:sp>
      <p:sp>
        <p:nvSpPr>
          <p:cNvPr id="4" name="Rubrik 3">
            <a:extLst>
              <a:ext uri="{FF2B5EF4-FFF2-40B4-BE49-F238E27FC236}">
                <a16:creationId xmlns:a16="http://schemas.microsoft.com/office/drawing/2014/main" id="{178F3D53-9D6F-4FCE-B908-62144E4B4927}"/>
              </a:ext>
            </a:extLst>
          </p:cNvPr>
          <p:cNvSpPr>
            <a:spLocks noGrp="1"/>
          </p:cNvSpPr>
          <p:nvPr>
            <p:ph type="title"/>
          </p:nvPr>
        </p:nvSpPr>
        <p:spPr/>
        <p:txBody>
          <a:bodyPr/>
          <a:lstStyle/>
          <a:p>
            <a:r>
              <a:rPr lang="sv-SE" dirty="0"/>
              <a:t>	</a:t>
            </a:r>
            <a:r>
              <a:rPr lang="sv-SE" dirty="0" err="1"/>
              <a:t>Overview</a:t>
            </a:r>
            <a:r>
              <a:rPr lang="sv-SE" dirty="0"/>
              <a:t>: 		</a:t>
            </a:r>
            <a:endParaRPr lang="sv-SE" dirty="0">
              <a:latin typeface="Consolas" panose="020B0609020204030204" pitchFamily="49" charset="0"/>
            </a:endParaRPr>
          </a:p>
        </p:txBody>
      </p:sp>
      <p:sp>
        <p:nvSpPr>
          <p:cNvPr id="30" name="textruta 29">
            <a:extLst>
              <a:ext uri="{FF2B5EF4-FFF2-40B4-BE49-F238E27FC236}">
                <a16:creationId xmlns:a16="http://schemas.microsoft.com/office/drawing/2014/main" id="{72E42AE5-854E-4BDB-8CC2-80591B5466E3}"/>
              </a:ext>
            </a:extLst>
          </p:cNvPr>
          <p:cNvSpPr txBox="1"/>
          <p:nvPr/>
        </p:nvSpPr>
        <p:spPr>
          <a:xfrm>
            <a:off x="9592938" y="-52034"/>
            <a:ext cx="2846347" cy="769441"/>
          </a:xfrm>
          <a:prstGeom prst="rect">
            <a:avLst/>
          </a:prstGeom>
          <a:noFill/>
        </p:spPr>
        <p:txBody>
          <a:bodyPr wrap="square">
            <a:spAutoFit/>
          </a:bodyPr>
          <a:lstStyle/>
          <a:p>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[1 </a:t>
            </a:r>
            <a:r>
              <a:rPr kumimoji="0" lang="sv-SE" sz="4400" b="0" i="0" u="none" strike="noStrike" kern="1200" cap="none" spc="0" normalizeH="0" baseline="0" noProof="0" dirty="0" err="1">
                <a:ln>
                  <a:noFill/>
                </a:ln>
                <a:solidFill>
                  <a:schemeClr val="tx1">
                    <a:lumMod val="75000"/>
                    <a:lumOff val="25000"/>
                  </a:schemeClr>
                </a:solidFill>
                <a:effectLst/>
                <a:uLnTx/>
                <a:uFillTx/>
                <a:latin typeface="Consolas" panose="020B0609020204030204" pitchFamily="49" charset="0"/>
                <a:ea typeface="+mj-ea"/>
                <a:cs typeface="+mj-cs"/>
              </a:rPr>
              <a:t>of</a:t>
            </a:r>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 5]</a:t>
            </a:r>
            <a:endParaRPr lang="sv-SE" dirty="0">
              <a:solidFill>
                <a:schemeClr val="tx1">
                  <a:lumMod val="75000"/>
                  <a:lumOff val="25000"/>
                </a:schemeClr>
              </a:solidFill>
            </a:endParaRPr>
          </a:p>
        </p:txBody>
      </p:sp>
      <p:sp>
        <p:nvSpPr>
          <p:cNvPr id="2" name="textruta 1">
            <a:extLst>
              <a:ext uri="{FF2B5EF4-FFF2-40B4-BE49-F238E27FC236}">
                <a16:creationId xmlns:a16="http://schemas.microsoft.com/office/drawing/2014/main" id="{DAE6586D-6CF0-4741-866A-4D860BA68DE6}"/>
              </a:ext>
            </a:extLst>
          </p:cNvPr>
          <p:cNvSpPr txBox="1"/>
          <p:nvPr/>
        </p:nvSpPr>
        <p:spPr>
          <a:xfrm>
            <a:off x="128520" y="5871678"/>
            <a:ext cx="12163907" cy="584775"/>
          </a:xfrm>
          <a:prstGeom prst="rect">
            <a:avLst/>
          </a:prstGeom>
          <a:noFill/>
        </p:spPr>
        <p:txBody>
          <a:bodyPr wrap="none" rtlCol="0">
            <a:spAutoFit/>
          </a:bodyPr>
          <a:lstStyle/>
          <a:p>
            <a:r>
              <a:rPr lang="sv-SE" sz="3200" b="1" dirty="0">
                <a:solidFill>
                  <a:srgbClr val="B05827"/>
                </a:solidFill>
                <a:latin typeface="Consolas" panose="020B0609020204030204" pitchFamily="49" charset="0"/>
              </a:rPr>
              <a:t>[</a:t>
            </a:r>
            <a:r>
              <a:rPr lang="sv-SE" sz="3200" b="1" dirty="0" err="1">
                <a:solidFill>
                  <a:srgbClr val="B05827"/>
                </a:solidFill>
                <a:latin typeface="Consolas" panose="020B0609020204030204" pitchFamily="49" charset="0"/>
              </a:rPr>
              <a:t>This</a:t>
            </a:r>
            <a:r>
              <a:rPr lang="sv-SE" sz="3200" b="1" dirty="0">
                <a:solidFill>
                  <a:srgbClr val="B05827"/>
                </a:solidFill>
                <a:latin typeface="Consolas" panose="020B0609020204030204" pitchFamily="49" charset="0"/>
              </a:rPr>
              <a:t> is an </a:t>
            </a:r>
            <a:r>
              <a:rPr lang="sv-SE" sz="3200" b="1" dirty="0" err="1">
                <a:solidFill>
                  <a:srgbClr val="B05827"/>
                </a:solidFill>
                <a:latin typeface="Consolas" panose="020B0609020204030204" pitchFamily="49" charset="0"/>
              </a:rPr>
              <a:t>example</a:t>
            </a:r>
            <a:r>
              <a:rPr lang="sv-SE" sz="3200" b="1" dirty="0">
                <a:solidFill>
                  <a:srgbClr val="B05827"/>
                </a:solidFill>
                <a:latin typeface="Consolas" panose="020B0609020204030204" pitchFamily="49" charset="0"/>
              </a:rPr>
              <a:t>: </a:t>
            </a:r>
            <a:r>
              <a:rPr lang="sv-SE" sz="3200" b="1" dirty="0" err="1">
                <a:solidFill>
                  <a:srgbClr val="B05827"/>
                </a:solidFill>
                <a:latin typeface="Consolas" panose="020B0609020204030204" pitchFamily="49" charset="0"/>
              </a:rPr>
              <a:t>every</a:t>
            </a:r>
            <a:r>
              <a:rPr lang="sv-SE" sz="3200" b="1" dirty="0">
                <a:solidFill>
                  <a:srgbClr val="B05827"/>
                </a:solidFill>
                <a:latin typeface="Consolas" panose="020B0609020204030204" pitchFamily="49" charset="0"/>
              </a:rPr>
              <a:t> streamer looks different…]</a:t>
            </a:r>
          </a:p>
        </p:txBody>
      </p:sp>
      <p:pic>
        <p:nvPicPr>
          <p:cNvPr id="14" name="Bildobjekt 13">
            <a:extLst>
              <a:ext uri="{FF2B5EF4-FFF2-40B4-BE49-F238E27FC236}">
                <a16:creationId xmlns:a16="http://schemas.microsoft.com/office/drawing/2014/main" id="{09553020-6605-4FAA-8786-95E1AB0D5D3B}"/>
              </a:ext>
            </a:extLst>
          </p:cNvPr>
          <p:cNvPicPr>
            <a:picLocks noChangeAspect="1"/>
          </p:cNvPicPr>
          <p:nvPr/>
        </p:nvPicPr>
        <p:blipFill>
          <a:blip r:embed="rId2"/>
          <a:stretch>
            <a:fillRect/>
          </a:stretch>
        </p:blipFill>
        <p:spPr>
          <a:xfrm>
            <a:off x="290421" y="1552755"/>
            <a:ext cx="5474898" cy="4106173"/>
          </a:xfrm>
          <a:prstGeom prst="rect">
            <a:avLst/>
          </a:prstGeom>
        </p:spPr>
      </p:pic>
      <p:pic>
        <p:nvPicPr>
          <p:cNvPr id="15" name="Bildobjekt 14">
            <a:extLst>
              <a:ext uri="{FF2B5EF4-FFF2-40B4-BE49-F238E27FC236}">
                <a16:creationId xmlns:a16="http://schemas.microsoft.com/office/drawing/2014/main" id="{34256B92-DF2C-41FE-B37A-F18DF267702F}"/>
              </a:ext>
            </a:extLst>
          </p:cNvPr>
          <p:cNvPicPr>
            <a:picLocks noChangeAspect="1"/>
          </p:cNvPicPr>
          <p:nvPr/>
        </p:nvPicPr>
        <p:blipFill>
          <a:blip r:embed="rId3"/>
          <a:stretch>
            <a:fillRect/>
          </a:stretch>
        </p:blipFill>
        <p:spPr>
          <a:xfrm>
            <a:off x="6426683" y="1552754"/>
            <a:ext cx="5442048" cy="4106173"/>
          </a:xfrm>
          <a:prstGeom prst="rect">
            <a:avLst/>
          </a:prstGeom>
        </p:spPr>
      </p:pic>
    </p:spTree>
    <p:extLst>
      <p:ext uri="{BB962C8B-B14F-4D97-AF65-F5344CB8AC3E}">
        <p14:creationId xmlns:p14="http://schemas.microsoft.com/office/powerpoint/2010/main" val="189370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0319A181-736E-4DED-95EE-26363E30AA4B}"/>
              </a:ext>
            </a:extLst>
          </p:cNvPr>
          <p:cNvSpPr>
            <a:spLocks noGrp="1"/>
          </p:cNvSpPr>
          <p:nvPr>
            <p:ph type="title"/>
          </p:nvPr>
        </p:nvSpPr>
        <p:spPr/>
        <p:txBody>
          <a:bodyPr/>
          <a:lstStyle/>
          <a:p>
            <a:r>
              <a:rPr lang="sv-SE" dirty="0" err="1"/>
              <a:t>Overview</a:t>
            </a:r>
            <a:r>
              <a:rPr lang="sv-SE" dirty="0"/>
              <a:t>:</a:t>
            </a:r>
          </a:p>
        </p:txBody>
      </p:sp>
      <p:sp>
        <p:nvSpPr>
          <p:cNvPr id="25" name="textruta 24">
            <a:extLst>
              <a:ext uri="{FF2B5EF4-FFF2-40B4-BE49-F238E27FC236}">
                <a16:creationId xmlns:a16="http://schemas.microsoft.com/office/drawing/2014/main" id="{89AF0302-C407-4701-971C-98E14F3B7CB7}"/>
              </a:ext>
            </a:extLst>
          </p:cNvPr>
          <p:cNvSpPr txBox="1"/>
          <p:nvPr/>
        </p:nvSpPr>
        <p:spPr>
          <a:xfrm>
            <a:off x="9592938" y="-52034"/>
            <a:ext cx="2846347" cy="769441"/>
          </a:xfrm>
          <a:prstGeom prst="rect">
            <a:avLst/>
          </a:prstGeom>
          <a:noFill/>
        </p:spPr>
        <p:txBody>
          <a:bodyPr wrap="square">
            <a:spAutoFit/>
          </a:bodyPr>
          <a:lstStyle/>
          <a:p>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[2 </a:t>
            </a:r>
            <a:r>
              <a:rPr kumimoji="0" lang="sv-SE" sz="4400" b="0" i="0" u="none" strike="noStrike" kern="1200" cap="none" spc="0" normalizeH="0" baseline="0" noProof="0" dirty="0" err="1">
                <a:ln>
                  <a:noFill/>
                </a:ln>
                <a:solidFill>
                  <a:schemeClr val="tx1">
                    <a:lumMod val="75000"/>
                    <a:lumOff val="25000"/>
                  </a:schemeClr>
                </a:solidFill>
                <a:effectLst/>
                <a:uLnTx/>
                <a:uFillTx/>
                <a:latin typeface="Consolas" panose="020B0609020204030204" pitchFamily="49" charset="0"/>
                <a:ea typeface="+mj-ea"/>
                <a:cs typeface="+mj-cs"/>
              </a:rPr>
              <a:t>of</a:t>
            </a:r>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 5]</a:t>
            </a:r>
            <a:endParaRPr lang="sv-SE" dirty="0">
              <a:solidFill>
                <a:schemeClr val="tx1">
                  <a:lumMod val="75000"/>
                  <a:lumOff val="25000"/>
                </a:schemeClr>
              </a:solidFill>
            </a:endParaRPr>
          </a:p>
        </p:txBody>
      </p:sp>
      <p:sp>
        <p:nvSpPr>
          <p:cNvPr id="5" name="textruta 4">
            <a:extLst>
              <a:ext uri="{FF2B5EF4-FFF2-40B4-BE49-F238E27FC236}">
                <a16:creationId xmlns:a16="http://schemas.microsoft.com/office/drawing/2014/main" id="{863389DF-C72D-9369-911B-C5537DACA4AF}"/>
              </a:ext>
            </a:extLst>
          </p:cNvPr>
          <p:cNvSpPr txBox="1"/>
          <p:nvPr/>
        </p:nvSpPr>
        <p:spPr>
          <a:xfrm>
            <a:off x="838199" y="1449237"/>
            <a:ext cx="3785559" cy="5001177"/>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The software is for </a:t>
            </a:r>
            <a:r>
              <a:rPr lang="sv-SE" sz="1200" b="1" cap="small" spc="25" dirty="0" err="1">
                <a:effectLst/>
                <a:latin typeface="Corbel" panose="020B0503020204020204" pitchFamily="34" charset="0"/>
              </a:rPr>
              <a:t>managing</a:t>
            </a:r>
            <a:r>
              <a:rPr lang="sv-SE" sz="1200" b="1" cap="small" spc="25" dirty="0">
                <a:effectLst/>
                <a:latin typeface="Corbel" panose="020B0503020204020204" pitchFamily="34" charset="0"/>
              </a:rPr>
              <a:t> the streamer</a:t>
            </a: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This is an app free system - you do not have to download and keep track of yet another app...</a:t>
            </a: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…instead the initial set up and settings like connections are managed through a web browser on your devices. In order to open the web pages, use the QR code. Or just enter </a:t>
            </a:r>
            <a:r>
              <a:rPr lang="en-CA" sz="1200" b="1" dirty="0">
                <a:latin typeface="Gadugi" panose="020B0502040204020203" pitchFamily="34" charset="0"/>
                <a:ea typeface="Times New Roman" panose="02020603050405020304" pitchFamily="18" charset="0"/>
                <a:cs typeface="Times New Roman" panose="02020603050405020304" pitchFamily="18" charset="0"/>
                <a:hlinkClick r:id="rId2"/>
              </a:rPr>
              <a:t>http://streamer.local </a:t>
            </a:r>
            <a:r>
              <a:rPr lang="en-CA" sz="1200" dirty="0">
                <a:latin typeface="Gadugi" panose="020B0502040204020203" pitchFamily="34" charset="0"/>
                <a:ea typeface="Times New Roman" panose="02020603050405020304" pitchFamily="18" charset="0"/>
                <a:cs typeface="Times New Roman" panose="02020603050405020304" pitchFamily="18" charset="0"/>
              </a:rPr>
              <a:t>- if you have an Android device it might happen that you have to enter the actual IP address. </a:t>
            </a: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So, the only time you need the web pages are for set up, connecting a Bluetooth speaker and connect the streamer to your Wi-Fi .</a:t>
            </a: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The next pages will introduce you to: Start page, Network page and Bluetooth page</a:t>
            </a:r>
          </a:p>
          <a:p>
            <a:pPr>
              <a:lnSpc>
                <a:spcPct val="115000"/>
              </a:lnSpc>
              <a:spcAft>
                <a:spcPts val="1000"/>
              </a:spcAft>
            </a:pPr>
            <a:r>
              <a:rPr lang="en-CA" sz="1200" dirty="0">
                <a:latin typeface="Gadugi" panose="020B0502040204020203" pitchFamily="34" charset="0"/>
                <a:ea typeface="Times New Roman" panose="02020603050405020304" pitchFamily="18" charset="0"/>
                <a:cs typeface="Times New Roman" panose="02020603050405020304" pitchFamily="18" charset="0"/>
              </a:rPr>
              <a:t>The streamer’s generic device name is </a:t>
            </a:r>
            <a:r>
              <a:rPr lang="en-CA" sz="1200" b="1" dirty="0">
                <a:latin typeface="Gadugi" panose="020B0502040204020203" pitchFamily="34" charset="0"/>
                <a:ea typeface="Times New Roman" panose="02020603050405020304" pitchFamily="18" charset="0"/>
                <a:cs typeface="Times New Roman" panose="02020603050405020304" pitchFamily="18" charset="0"/>
              </a:rPr>
              <a:t>Streamer.</a:t>
            </a:r>
          </a:p>
          <a:p>
            <a:pPr>
              <a:lnSpc>
                <a:spcPct val="115000"/>
              </a:lnSpc>
              <a:spcAft>
                <a:spcPts val="1000"/>
              </a:spcAft>
            </a:pPr>
            <a:endParaRPr lang="en-CA" sz="1200" b="1"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200" b="1" dirty="0">
                <a:latin typeface="Gadugi" panose="020B0502040204020203" pitchFamily="34" charset="0"/>
                <a:ea typeface="Times New Roman" panose="02020603050405020304" pitchFamily="18" charset="0"/>
                <a:cs typeface="Times New Roman" panose="02020603050405020304" pitchFamily="18" charset="0"/>
              </a:rPr>
              <a:t>You always control the streaming through your phone and apps. </a:t>
            </a:r>
          </a:p>
          <a:p>
            <a:pPr>
              <a:lnSpc>
                <a:spcPct val="115000"/>
              </a:lnSpc>
              <a:spcAft>
                <a:spcPts val="1000"/>
              </a:spcAft>
            </a:pPr>
            <a:endParaRPr lang="en-CA" sz="1200" dirty="0">
              <a:latin typeface="Gadugi" panose="020B0502040204020203" pitchFamily="34" charset="0"/>
              <a:ea typeface="Times New Roman" panose="02020603050405020304" pitchFamily="18" charset="0"/>
              <a:cs typeface="Times New Roman" panose="02020603050405020304" pitchFamily="18" charset="0"/>
            </a:endParaRPr>
          </a:p>
        </p:txBody>
      </p:sp>
      <p:pic>
        <p:nvPicPr>
          <p:cNvPr id="7" name="Bildobjekt 6">
            <a:extLst>
              <a:ext uri="{FF2B5EF4-FFF2-40B4-BE49-F238E27FC236}">
                <a16:creationId xmlns:a16="http://schemas.microsoft.com/office/drawing/2014/main" id="{BC295022-8BF3-989D-0D9A-46327135A4F9}"/>
              </a:ext>
            </a:extLst>
          </p:cNvPr>
          <p:cNvPicPr>
            <a:picLocks noChangeAspect="1"/>
          </p:cNvPicPr>
          <p:nvPr/>
        </p:nvPicPr>
        <p:blipFill>
          <a:blip r:embed="rId3"/>
          <a:stretch>
            <a:fillRect/>
          </a:stretch>
        </p:blipFill>
        <p:spPr>
          <a:xfrm>
            <a:off x="9447994" y="1720333"/>
            <a:ext cx="2543530" cy="2562583"/>
          </a:xfrm>
          <a:prstGeom prst="rect">
            <a:avLst/>
          </a:prstGeom>
        </p:spPr>
      </p:pic>
      <p:sp>
        <p:nvSpPr>
          <p:cNvPr id="8" name="textruta 7">
            <a:extLst>
              <a:ext uri="{FF2B5EF4-FFF2-40B4-BE49-F238E27FC236}">
                <a16:creationId xmlns:a16="http://schemas.microsoft.com/office/drawing/2014/main" id="{88193E18-C9E4-4B37-596D-95FAD8F6F575}"/>
              </a:ext>
            </a:extLst>
          </p:cNvPr>
          <p:cNvSpPr txBox="1"/>
          <p:nvPr/>
        </p:nvSpPr>
        <p:spPr>
          <a:xfrm>
            <a:off x="9447994" y="4282916"/>
            <a:ext cx="2653290" cy="830997"/>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QR </a:t>
            </a:r>
            <a:r>
              <a:rPr lang="sv-SE" sz="1600" b="1" dirty="0" err="1">
                <a:solidFill>
                  <a:schemeClr val="bg1">
                    <a:lumMod val="50000"/>
                  </a:schemeClr>
                </a:solidFill>
                <a:latin typeface="Consolas" panose="020B0609020204030204" pitchFamily="49" charset="0"/>
              </a:rPr>
              <a:t>code</a:t>
            </a:r>
            <a:r>
              <a:rPr lang="sv-SE" sz="1600" b="1" dirty="0">
                <a:solidFill>
                  <a:schemeClr val="bg1">
                    <a:lumMod val="50000"/>
                  </a:schemeClr>
                </a:solidFill>
                <a:latin typeface="Consolas" panose="020B0609020204030204" pitchFamily="49" charset="0"/>
              </a:rPr>
              <a:t> for</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http://streamer.local </a:t>
            </a:r>
            <a:br>
              <a:rPr lang="sv-SE" sz="1600" b="1" dirty="0">
                <a:solidFill>
                  <a:schemeClr val="bg1">
                    <a:lumMod val="50000"/>
                  </a:schemeClr>
                </a:solidFill>
                <a:latin typeface="Consolas" panose="020B0609020204030204" pitchFamily="49" charset="0"/>
              </a:rPr>
            </a:br>
            <a:endParaRPr lang="sv-SE" sz="1600" b="1" dirty="0">
              <a:solidFill>
                <a:schemeClr val="bg1">
                  <a:lumMod val="50000"/>
                </a:schemeClr>
              </a:solidFill>
              <a:latin typeface="Consolas" panose="020B0609020204030204" pitchFamily="49" charset="0"/>
            </a:endParaRPr>
          </a:p>
        </p:txBody>
      </p:sp>
      <p:pic>
        <p:nvPicPr>
          <p:cNvPr id="9" name="Bildobjekt 8">
            <a:extLst>
              <a:ext uri="{FF2B5EF4-FFF2-40B4-BE49-F238E27FC236}">
                <a16:creationId xmlns:a16="http://schemas.microsoft.com/office/drawing/2014/main" id="{9CF75606-5942-DE89-C83F-58618E7DCCA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5251644" y="28100"/>
            <a:ext cx="3477110" cy="6801799"/>
          </a:xfrm>
          <a:prstGeom prst="rect">
            <a:avLst/>
          </a:prstGeom>
        </p:spPr>
      </p:pic>
    </p:spTree>
    <p:extLst>
      <p:ext uri="{BB962C8B-B14F-4D97-AF65-F5344CB8AC3E}">
        <p14:creationId xmlns:p14="http://schemas.microsoft.com/office/powerpoint/2010/main" val="85965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85BF7C1A-4084-FC37-B35F-300DC77A37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251644" y="28100"/>
            <a:ext cx="3477110" cy="6801799"/>
          </a:xfrm>
          <a:prstGeom prst="rect">
            <a:avLst/>
          </a:prstGeom>
        </p:spPr>
      </p:pic>
      <p:sp>
        <p:nvSpPr>
          <p:cNvPr id="25" name="textruta 24">
            <a:extLst>
              <a:ext uri="{FF2B5EF4-FFF2-40B4-BE49-F238E27FC236}">
                <a16:creationId xmlns:a16="http://schemas.microsoft.com/office/drawing/2014/main" id="{89AF0302-C407-4701-971C-98E14F3B7CB7}"/>
              </a:ext>
            </a:extLst>
          </p:cNvPr>
          <p:cNvSpPr txBox="1"/>
          <p:nvPr/>
        </p:nvSpPr>
        <p:spPr>
          <a:xfrm>
            <a:off x="9592938" y="-52034"/>
            <a:ext cx="2846347" cy="769441"/>
          </a:xfrm>
          <a:prstGeom prst="rect">
            <a:avLst/>
          </a:prstGeom>
          <a:noFill/>
        </p:spPr>
        <p:txBody>
          <a:bodyPr wrap="square">
            <a:spAutoFit/>
          </a:bodyPr>
          <a:lstStyle/>
          <a:p>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[3 </a:t>
            </a:r>
            <a:r>
              <a:rPr kumimoji="0" lang="sv-SE" sz="4400" b="0" i="0" u="none" strike="noStrike" kern="1200" cap="none" spc="0" normalizeH="0" baseline="0" noProof="0" dirty="0" err="1">
                <a:ln>
                  <a:noFill/>
                </a:ln>
                <a:solidFill>
                  <a:schemeClr val="tx1">
                    <a:lumMod val="75000"/>
                    <a:lumOff val="25000"/>
                  </a:schemeClr>
                </a:solidFill>
                <a:effectLst/>
                <a:uLnTx/>
                <a:uFillTx/>
                <a:latin typeface="Consolas" panose="020B0609020204030204" pitchFamily="49" charset="0"/>
                <a:ea typeface="+mj-ea"/>
                <a:cs typeface="+mj-cs"/>
              </a:rPr>
              <a:t>of</a:t>
            </a:r>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 5]</a:t>
            </a:r>
            <a:endParaRPr lang="sv-SE" dirty="0">
              <a:solidFill>
                <a:schemeClr val="tx1">
                  <a:lumMod val="75000"/>
                  <a:lumOff val="25000"/>
                </a:schemeClr>
              </a:solidFill>
            </a:endParaRPr>
          </a:p>
        </p:txBody>
      </p:sp>
      <p:sp>
        <p:nvSpPr>
          <p:cNvPr id="16" name="textruta 15">
            <a:extLst>
              <a:ext uri="{FF2B5EF4-FFF2-40B4-BE49-F238E27FC236}">
                <a16:creationId xmlns:a16="http://schemas.microsoft.com/office/drawing/2014/main" id="{650CE074-7A64-83E6-C4E2-865F465A4613}"/>
              </a:ext>
            </a:extLst>
          </p:cNvPr>
          <p:cNvSpPr txBox="1"/>
          <p:nvPr/>
        </p:nvSpPr>
        <p:spPr>
          <a:xfrm>
            <a:off x="872931" y="1026976"/>
            <a:ext cx="3414623" cy="4625177"/>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the Start page</a:t>
            </a: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The Start Page gives you an overview of what is happening with the streamer, what is going on…</a:t>
            </a:r>
          </a:p>
          <a:p>
            <a:pPr>
              <a:lnSpc>
                <a:spcPct val="115000"/>
              </a:lnSpc>
              <a:spcAft>
                <a:spcPts val="1000"/>
              </a:spcAft>
            </a:pPr>
            <a:r>
              <a:rPr lang="en-GB" sz="1200" dirty="0">
                <a:latin typeface="Gadugi" panose="020B0502040204020203" pitchFamily="34" charset="0"/>
                <a:cs typeface="Times New Roman" panose="02020603050405020304" pitchFamily="18" charset="0"/>
              </a:rPr>
              <a:t>You can click on the four main controls and open other streamer pages in order to do settings, reset or look at the About page </a:t>
            </a:r>
          </a:p>
          <a:p>
            <a:pPr>
              <a:lnSpc>
                <a:spcPct val="115000"/>
              </a:lnSpc>
              <a:spcAft>
                <a:spcPts val="1000"/>
              </a:spcAft>
            </a:pPr>
            <a:r>
              <a:rPr lang="en-GB" sz="1200" dirty="0">
                <a:latin typeface="Gadugi" panose="020B0502040204020203" pitchFamily="34" charset="0"/>
                <a:cs typeface="Times New Roman" panose="02020603050405020304" pitchFamily="18" charset="0"/>
              </a:rPr>
              <a:t>Below the main controls there are some additional information about how the streamer is currently connected.</a:t>
            </a:r>
          </a:p>
          <a:p>
            <a:pPr>
              <a:lnSpc>
                <a:spcPct val="115000"/>
              </a:lnSpc>
              <a:spcAft>
                <a:spcPts val="1000"/>
              </a:spcAft>
            </a:pPr>
            <a:r>
              <a:rPr lang="en-GB" sz="1200" dirty="0">
                <a:latin typeface="Gadugi" panose="020B0502040204020203" pitchFamily="34" charset="0"/>
                <a:cs typeface="Times New Roman" panose="02020603050405020304" pitchFamily="18" charset="0"/>
              </a:rPr>
              <a:t>Access the start page:</a:t>
            </a: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endParaRPr lang="en-GB" sz="1200" dirty="0">
              <a:latin typeface="Gadugi" panose="020B0502040204020203" pitchFamily="34"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cs typeface="Times New Roman" panose="02020603050405020304" pitchFamily="18" charset="0"/>
              </a:rPr>
              <a:t>Or enter the IP address*.</a:t>
            </a:r>
            <a:endParaRPr lang="sv-SE" sz="1200" dirty="0"/>
          </a:p>
        </p:txBody>
      </p:sp>
      <p:sp>
        <p:nvSpPr>
          <p:cNvPr id="29" name="Vänster klammerparentes 28">
            <a:extLst>
              <a:ext uri="{FF2B5EF4-FFF2-40B4-BE49-F238E27FC236}">
                <a16:creationId xmlns:a16="http://schemas.microsoft.com/office/drawing/2014/main" id="{9E96BD61-600E-27F0-7E14-6BEA4F4E8822}"/>
              </a:ext>
            </a:extLst>
          </p:cNvPr>
          <p:cNvSpPr/>
          <p:nvPr/>
        </p:nvSpPr>
        <p:spPr>
          <a:xfrm>
            <a:off x="4658257" y="1987142"/>
            <a:ext cx="345049" cy="1628458"/>
          </a:xfrm>
          <a:prstGeom prst="leftBrace">
            <a:avLst>
              <a:gd name="adj1" fmla="val 33334"/>
              <a:gd name="adj2" fmla="val 50000"/>
            </a:avLst>
          </a:prstGeom>
          <a:solidFill>
            <a:schemeClr val="accent2"/>
          </a:solidFill>
        </p:spPr>
        <p:style>
          <a:lnRef idx="1">
            <a:schemeClr val="accent2"/>
          </a:lnRef>
          <a:fillRef idx="0">
            <a:schemeClr val="accent2"/>
          </a:fillRef>
          <a:effectRef idx="0">
            <a:schemeClr val="accent2"/>
          </a:effectRef>
          <a:fontRef idx="minor">
            <a:schemeClr val="tx1"/>
          </a:fontRef>
        </p:style>
        <p:txBody>
          <a:bodyPr rtlCol="0" anchor="ctr"/>
          <a:lstStyle/>
          <a:p>
            <a:pPr algn="ctr"/>
            <a:endParaRPr lang="sv-SE"/>
          </a:p>
        </p:txBody>
      </p:sp>
      <p:sp>
        <p:nvSpPr>
          <p:cNvPr id="30" name="Vänster klammerparentes 29">
            <a:extLst>
              <a:ext uri="{FF2B5EF4-FFF2-40B4-BE49-F238E27FC236}">
                <a16:creationId xmlns:a16="http://schemas.microsoft.com/office/drawing/2014/main" id="{FC3B964D-CFCA-CCD1-6DE5-D9D3FD102380}"/>
              </a:ext>
            </a:extLst>
          </p:cNvPr>
          <p:cNvSpPr/>
          <p:nvPr/>
        </p:nvSpPr>
        <p:spPr>
          <a:xfrm>
            <a:off x="4697079" y="3843395"/>
            <a:ext cx="345049" cy="2986503"/>
          </a:xfrm>
          <a:prstGeom prst="leftBrace">
            <a:avLst>
              <a:gd name="adj1" fmla="val 33334"/>
              <a:gd name="adj2" fmla="val 50000"/>
            </a:avLst>
          </a:prstGeom>
          <a:solidFill>
            <a:schemeClr val="accent2"/>
          </a:solidFill>
        </p:spPr>
        <p:style>
          <a:lnRef idx="1">
            <a:schemeClr val="accent2"/>
          </a:lnRef>
          <a:fillRef idx="0">
            <a:schemeClr val="accent2"/>
          </a:fillRef>
          <a:effectRef idx="0">
            <a:schemeClr val="accent2"/>
          </a:effectRef>
          <a:fontRef idx="minor">
            <a:schemeClr val="tx1"/>
          </a:fontRef>
        </p:style>
        <p:txBody>
          <a:bodyPr rtlCol="0" anchor="ctr"/>
          <a:lstStyle/>
          <a:p>
            <a:pPr algn="ctr"/>
            <a:endParaRPr lang="sv-SE"/>
          </a:p>
        </p:txBody>
      </p:sp>
      <p:cxnSp>
        <p:nvCxnSpPr>
          <p:cNvPr id="39" name="Koppling: vinklad 38">
            <a:extLst>
              <a:ext uri="{FF2B5EF4-FFF2-40B4-BE49-F238E27FC236}">
                <a16:creationId xmlns:a16="http://schemas.microsoft.com/office/drawing/2014/main" id="{47D6B318-FD0B-1838-16E0-076AE64F5BD2}"/>
              </a:ext>
            </a:extLst>
          </p:cNvPr>
          <p:cNvCxnSpPr>
            <a:cxnSpLocks/>
          </p:cNvCxnSpPr>
          <p:nvPr/>
        </p:nvCxnSpPr>
        <p:spPr>
          <a:xfrm>
            <a:off x="3766457" y="2362916"/>
            <a:ext cx="819510" cy="192687"/>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Koppling: vinklad 41">
            <a:extLst>
              <a:ext uri="{FF2B5EF4-FFF2-40B4-BE49-F238E27FC236}">
                <a16:creationId xmlns:a16="http://schemas.microsoft.com/office/drawing/2014/main" id="{0402C40C-3CEC-0236-DE00-BFB02473995B}"/>
              </a:ext>
            </a:extLst>
          </p:cNvPr>
          <p:cNvCxnSpPr>
            <a:cxnSpLocks/>
          </p:cNvCxnSpPr>
          <p:nvPr/>
        </p:nvCxnSpPr>
        <p:spPr>
          <a:xfrm>
            <a:off x="2533089" y="3076285"/>
            <a:ext cx="2090084" cy="196688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48" name="textruta 47">
            <a:extLst>
              <a:ext uri="{FF2B5EF4-FFF2-40B4-BE49-F238E27FC236}">
                <a16:creationId xmlns:a16="http://schemas.microsoft.com/office/drawing/2014/main" id="{9CE48409-D90A-2605-211A-DF3E0131DA10}"/>
              </a:ext>
            </a:extLst>
          </p:cNvPr>
          <p:cNvSpPr txBox="1"/>
          <p:nvPr/>
        </p:nvSpPr>
        <p:spPr>
          <a:xfrm>
            <a:off x="9306859" y="4472049"/>
            <a:ext cx="2316660" cy="830997"/>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pair and </a:t>
            </a:r>
            <a:r>
              <a:rPr lang="sv-SE" sz="1600" b="1" dirty="0" err="1">
                <a:solidFill>
                  <a:schemeClr val="bg1">
                    <a:lumMod val="50000"/>
                  </a:schemeClr>
                </a:solidFill>
                <a:latin typeface="Consolas" panose="020B0609020204030204" pitchFamily="49" charset="0"/>
              </a:rPr>
              <a:t>connect</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Bluetooth speakers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or </a:t>
            </a:r>
            <a:r>
              <a:rPr lang="sv-SE" sz="1600" b="1" dirty="0" err="1">
                <a:solidFill>
                  <a:schemeClr val="bg1">
                    <a:lumMod val="50000"/>
                  </a:schemeClr>
                </a:solidFill>
                <a:latin typeface="Consolas" panose="020B0609020204030204" pitchFamily="49" charset="0"/>
              </a:rPr>
              <a:t>disconnect</a:t>
            </a:r>
            <a:endParaRPr lang="sv-SE" sz="1600" b="1" dirty="0">
              <a:solidFill>
                <a:schemeClr val="bg1">
                  <a:lumMod val="50000"/>
                </a:schemeClr>
              </a:solidFill>
              <a:latin typeface="Consolas" panose="020B0609020204030204" pitchFamily="49" charset="0"/>
            </a:endParaRPr>
          </a:p>
        </p:txBody>
      </p:sp>
      <p:sp>
        <p:nvSpPr>
          <p:cNvPr id="49" name="textruta 48">
            <a:extLst>
              <a:ext uri="{FF2B5EF4-FFF2-40B4-BE49-F238E27FC236}">
                <a16:creationId xmlns:a16="http://schemas.microsoft.com/office/drawing/2014/main" id="{BC93D5B5-0060-8587-F56E-4D6ED398AEBD}"/>
              </a:ext>
            </a:extLst>
          </p:cNvPr>
          <p:cNvSpPr txBox="1"/>
          <p:nvPr/>
        </p:nvSpPr>
        <p:spPr>
          <a:xfrm>
            <a:off x="9112443" y="5481807"/>
            <a:ext cx="2877711" cy="830997"/>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reset</a:t>
            </a:r>
            <a:r>
              <a:rPr lang="sv-SE" sz="1600" b="1" dirty="0">
                <a:solidFill>
                  <a:schemeClr val="bg1">
                    <a:lumMod val="50000"/>
                  </a:schemeClr>
                </a:solidFill>
                <a:latin typeface="Consolas" panose="020B0609020204030204" pitchFamily="49" charset="0"/>
              </a:rPr>
              <a:t> streaming and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Bluetooth, the streamer </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becomes</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idle</a:t>
            </a:r>
            <a:endParaRPr lang="sv-SE" sz="1600" b="1" dirty="0">
              <a:solidFill>
                <a:schemeClr val="bg1">
                  <a:lumMod val="50000"/>
                </a:schemeClr>
              </a:solidFill>
              <a:latin typeface="Consolas" panose="020B0609020204030204" pitchFamily="49" charset="0"/>
            </a:endParaRPr>
          </a:p>
        </p:txBody>
      </p:sp>
      <p:sp>
        <p:nvSpPr>
          <p:cNvPr id="50" name="textruta 49">
            <a:extLst>
              <a:ext uri="{FF2B5EF4-FFF2-40B4-BE49-F238E27FC236}">
                <a16:creationId xmlns:a16="http://schemas.microsoft.com/office/drawing/2014/main" id="{C815FB02-EEFB-DCA4-684F-B972340FE316}"/>
              </a:ext>
            </a:extLst>
          </p:cNvPr>
          <p:cNvSpPr txBox="1"/>
          <p:nvPr/>
        </p:nvSpPr>
        <p:spPr>
          <a:xfrm>
            <a:off x="9890032" y="1650026"/>
            <a:ext cx="2092239"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connect</a:t>
            </a:r>
            <a:r>
              <a:rPr lang="sv-SE" sz="1600" b="1" dirty="0">
                <a:solidFill>
                  <a:schemeClr val="bg1">
                    <a:lumMod val="50000"/>
                  </a:schemeClr>
                </a:solidFill>
                <a:latin typeface="Consolas" panose="020B0609020204030204" pitchFamily="49" charset="0"/>
              </a:rPr>
              <a:t> to Wi-Fi </a:t>
            </a:r>
            <a:br>
              <a:rPr lang="sv-SE" sz="1600" b="1" dirty="0">
                <a:solidFill>
                  <a:schemeClr val="bg1">
                    <a:lumMod val="50000"/>
                  </a:schemeClr>
                </a:solidFill>
                <a:latin typeface="Consolas" panose="020B0609020204030204" pitchFamily="49" charset="0"/>
              </a:rPr>
            </a:br>
            <a:r>
              <a:rPr lang="sv-SE" sz="1600" b="1" dirty="0">
                <a:solidFill>
                  <a:schemeClr val="bg1">
                    <a:lumMod val="50000"/>
                  </a:schemeClr>
                </a:solidFill>
                <a:latin typeface="Consolas" panose="020B0609020204030204" pitchFamily="49" charset="0"/>
              </a:rPr>
              <a:t>or </a:t>
            </a:r>
            <a:r>
              <a:rPr lang="sv-SE" sz="1600" b="1" dirty="0" err="1">
                <a:solidFill>
                  <a:schemeClr val="bg1">
                    <a:lumMod val="50000"/>
                  </a:schemeClr>
                </a:solidFill>
                <a:latin typeface="Consolas" panose="020B0609020204030204" pitchFamily="49" charset="0"/>
              </a:rPr>
              <a:t>disconnect</a:t>
            </a:r>
            <a:endParaRPr lang="sv-SE" sz="1600" b="1" dirty="0">
              <a:solidFill>
                <a:schemeClr val="bg1">
                  <a:lumMod val="50000"/>
                </a:schemeClr>
              </a:solidFill>
              <a:latin typeface="Consolas" panose="020B0609020204030204" pitchFamily="49" charset="0"/>
            </a:endParaRPr>
          </a:p>
        </p:txBody>
      </p:sp>
      <p:sp>
        <p:nvSpPr>
          <p:cNvPr id="51" name="textruta 50">
            <a:extLst>
              <a:ext uri="{FF2B5EF4-FFF2-40B4-BE49-F238E27FC236}">
                <a16:creationId xmlns:a16="http://schemas.microsoft.com/office/drawing/2014/main" id="{321E0AB3-4FE5-CD08-44AE-DB452FCBFCB4}"/>
              </a:ext>
            </a:extLst>
          </p:cNvPr>
          <p:cNvSpPr txBox="1"/>
          <p:nvPr/>
        </p:nvSpPr>
        <p:spPr>
          <a:xfrm>
            <a:off x="9787996" y="3167420"/>
            <a:ext cx="1980029"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About</a:t>
            </a:r>
            <a:r>
              <a:rPr lang="sv-SE" sz="1600" b="1" dirty="0">
                <a:solidFill>
                  <a:schemeClr val="bg1">
                    <a:lumMod val="50000"/>
                  </a:schemeClr>
                </a:solidFill>
                <a:latin typeface="Consolas" panose="020B0609020204030204" pitchFamily="49" charset="0"/>
              </a:rPr>
              <a:t> page, </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more</a:t>
            </a:r>
            <a:r>
              <a:rPr lang="sv-SE" sz="1600" b="1" dirty="0">
                <a:solidFill>
                  <a:schemeClr val="bg1">
                    <a:lumMod val="50000"/>
                  </a:schemeClr>
                </a:solidFill>
                <a:latin typeface="Consolas" panose="020B0609020204030204" pitchFamily="49" charset="0"/>
              </a:rPr>
              <a:t> information</a:t>
            </a:r>
          </a:p>
        </p:txBody>
      </p:sp>
      <p:cxnSp>
        <p:nvCxnSpPr>
          <p:cNvPr id="54" name="Rak pilkoppling 53">
            <a:extLst>
              <a:ext uri="{FF2B5EF4-FFF2-40B4-BE49-F238E27FC236}">
                <a16:creationId xmlns:a16="http://schemas.microsoft.com/office/drawing/2014/main" id="{43DAB0EA-B688-DAA9-AAF2-9628D2D04ED8}"/>
              </a:ext>
            </a:extLst>
          </p:cNvPr>
          <p:cNvCxnSpPr>
            <a:cxnSpLocks/>
            <a:stCxn id="48" idx="1"/>
          </p:cNvCxnSpPr>
          <p:nvPr/>
        </p:nvCxnSpPr>
        <p:spPr>
          <a:xfrm flipH="1" flipV="1">
            <a:off x="6372834" y="2555603"/>
            <a:ext cx="2934025" cy="2331945"/>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56" name="Rak pilkoppling 55">
            <a:extLst>
              <a:ext uri="{FF2B5EF4-FFF2-40B4-BE49-F238E27FC236}">
                <a16:creationId xmlns:a16="http://schemas.microsoft.com/office/drawing/2014/main" id="{AAB3585B-73FD-5334-3601-466959FB1F27}"/>
              </a:ext>
            </a:extLst>
          </p:cNvPr>
          <p:cNvCxnSpPr>
            <a:cxnSpLocks/>
            <a:stCxn id="49" idx="1"/>
          </p:cNvCxnSpPr>
          <p:nvPr/>
        </p:nvCxnSpPr>
        <p:spPr>
          <a:xfrm flipH="1" flipV="1">
            <a:off x="6461185" y="3459808"/>
            <a:ext cx="2651258" cy="2437498"/>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58" name="Rak pilkoppling 57">
            <a:extLst>
              <a:ext uri="{FF2B5EF4-FFF2-40B4-BE49-F238E27FC236}">
                <a16:creationId xmlns:a16="http://schemas.microsoft.com/office/drawing/2014/main" id="{DC609072-F81C-BCD8-5283-C1FDF0E10EC8}"/>
              </a:ext>
            </a:extLst>
          </p:cNvPr>
          <p:cNvCxnSpPr>
            <a:cxnSpLocks/>
            <a:stCxn id="51" idx="1"/>
          </p:cNvCxnSpPr>
          <p:nvPr/>
        </p:nvCxnSpPr>
        <p:spPr>
          <a:xfrm flipH="1">
            <a:off x="8229232" y="3459808"/>
            <a:ext cx="1558764" cy="0"/>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60" name="Rak pilkoppling 59">
            <a:extLst>
              <a:ext uri="{FF2B5EF4-FFF2-40B4-BE49-F238E27FC236}">
                <a16:creationId xmlns:a16="http://schemas.microsoft.com/office/drawing/2014/main" id="{17DDDDB0-DA52-F9ED-4BDA-4C8DFD35945A}"/>
              </a:ext>
            </a:extLst>
          </p:cNvPr>
          <p:cNvCxnSpPr>
            <a:cxnSpLocks/>
            <a:stCxn id="50" idx="1"/>
          </p:cNvCxnSpPr>
          <p:nvPr/>
        </p:nvCxnSpPr>
        <p:spPr>
          <a:xfrm flipH="1">
            <a:off x="8343366" y="1942414"/>
            <a:ext cx="1546666" cy="652479"/>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nvGrpSpPr>
          <p:cNvPr id="61" name="Grupp 60">
            <a:extLst>
              <a:ext uri="{FF2B5EF4-FFF2-40B4-BE49-F238E27FC236}">
                <a16:creationId xmlns:a16="http://schemas.microsoft.com/office/drawing/2014/main" id="{65B24A9B-AFAB-7C90-C2B6-76EAE22607BB}"/>
              </a:ext>
            </a:extLst>
          </p:cNvPr>
          <p:cNvGrpSpPr/>
          <p:nvPr/>
        </p:nvGrpSpPr>
        <p:grpSpPr>
          <a:xfrm>
            <a:off x="8498216" y="295493"/>
            <a:ext cx="1325260" cy="1095554"/>
            <a:chOff x="5190229" y="2613805"/>
            <a:chExt cx="1325260" cy="1095554"/>
          </a:xfrm>
        </p:grpSpPr>
        <p:sp>
          <p:nvSpPr>
            <p:cNvPr id="62" name="Ellips 61">
              <a:extLst>
                <a:ext uri="{FF2B5EF4-FFF2-40B4-BE49-F238E27FC236}">
                  <a16:creationId xmlns:a16="http://schemas.microsoft.com/office/drawing/2014/main" id="{B2FC9D52-48A6-ED8B-4F4E-E4A4AA58D3E9}"/>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63" name="textruta 62">
              <a:extLst>
                <a:ext uri="{FF2B5EF4-FFF2-40B4-BE49-F238E27FC236}">
                  <a16:creationId xmlns:a16="http://schemas.microsoft.com/office/drawing/2014/main" id="{694DB841-4B1B-D898-A987-120935FBA308}"/>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r>
                <a:rPr lang="sv-SE" b="1" dirty="0">
                  <a:solidFill>
                    <a:schemeClr val="bg1">
                      <a:lumMod val="95000"/>
                    </a:schemeClr>
                  </a:solidFill>
                </a:rPr>
                <a:t> </a:t>
              </a:r>
            </a:p>
            <a:p>
              <a:pPr algn="ctr"/>
              <a:r>
                <a:rPr lang="sv-SE" b="1" dirty="0">
                  <a:solidFill>
                    <a:schemeClr val="bg1">
                      <a:lumMod val="95000"/>
                    </a:schemeClr>
                  </a:solidFill>
                </a:rPr>
                <a:t>Page</a:t>
              </a:r>
            </a:p>
          </p:txBody>
        </p:sp>
      </p:grpSp>
      <p:sp>
        <p:nvSpPr>
          <p:cNvPr id="14" name="textruta 13">
            <a:extLst>
              <a:ext uri="{FF2B5EF4-FFF2-40B4-BE49-F238E27FC236}">
                <a16:creationId xmlns:a16="http://schemas.microsoft.com/office/drawing/2014/main" id="{4596D4A6-1D1F-4E50-9304-449018B45346}"/>
              </a:ext>
            </a:extLst>
          </p:cNvPr>
          <p:cNvSpPr txBox="1"/>
          <p:nvPr/>
        </p:nvSpPr>
        <p:spPr>
          <a:xfrm>
            <a:off x="872931" y="3465364"/>
            <a:ext cx="2130263" cy="369332"/>
          </a:xfrm>
          <a:prstGeom prst="rect">
            <a:avLst/>
          </a:prstGeom>
          <a:noFill/>
        </p:spPr>
        <p:txBody>
          <a:bodyPr wrap="none" rtlCol="0">
            <a:spAutoFit/>
          </a:bodyPr>
          <a:lstStyle/>
          <a:p>
            <a:r>
              <a:rPr lang="sv-SE" dirty="0">
                <a:hlinkClick r:id="rId4"/>
              </a:rPr>
              <a:t>http://streamer.local</a:t>
            </a:r>
            <a:endParaRPr lang="sv-SE" dirty="0"/>
          </a:p>
        </p:txBody>
      </p:sp>
      <p:sp>
        <p:nvSpPr>
          <p:cNvPr id="70" name="textruta 69">
            <a:extLst>
              <a:ext uri="{FF2B5EF4-FFF2-40B4-BE49-F238E27FC236}">
                <a16:creationId xmlns:a16="http://schemas.microsoft.com/office/drawing/2014/main" id="{72519BF7-5BAB-FCA1-E5C0-3514B1D002D3}"/>
              </a:ext>
            </a:extLst>
          </p:cNvPr>
          <p:cNvSpPr txBox="1"/>
          <p:nvPr/>
        </p:nvSpPr>
        <p:spPr>
          <a:xfrm>
            <a:off x="852891" y="5609372"/>
            <a:ext cx="3807235" cy="1015663"/>
          </a:xfrm>
          <a:prstGeom prst="rect">
            <a:avLst/>
          </a:prstGeom>
          <a:noFill/>
        </p:spPr>
        <p:txBody>
          <a:bodyPr wrap="square">
            <a:spAutoFit/>
          </a:bodyPr>
          <a:lstStyle/>
          <a:p>
            <a:r>
              <a:rPr lang="en-CA" sz="1000" dirty="0">
                <a:latin typeface="Gadugi" panose="020B0502040204020203" pitchFamily="34" charset="0"/>
                <a:cs typeface="Times New Roman" panose="02020603050405020304" pitchFamily="18" charset="0"/>
              </a:rPr>
              <a:t>*) If you are using an Android device your browser may understand </a:t>
            </a:r>
            <a:r>
              <a:rPr lang="en-CA" sz="1000" b="1" dirty="0">
                <a:latin typeface="Gadugi" panose="020B0502040204020203" pitchFamily="34" charset="0"/>
                <a:cs typeface="Times New Roman" panose="02020603050405020304" pitchFamily="18" charset="0"/>
              </a:rPr>
              <a:t>http://streamer.local </a:t>
            </a:r>
            <a:r>
              <a:rPr lang="en-CA" sz="1000" dirty="0">
                <a:latin typeface="Gadugi" panose="020B0502040204020203" pitchFamily="34" charset="0"/>
                <a:cs typeface="Times New Roman" panose="02020603050405020304" pitchFamily="18" charset="0"/>
              </a:rPr>
              <a:t>and open the start page as intended. Unfortunately, some older versions of Android OS are not capable of resolving a local web address. Instead, you have to use the IP address of the player instead. How to find the IP address is described </a:t>
            </a:r>
            <a:r>
              <a:rPr lang="en-CA" sz="1000" dirty="0">
                <a:latin typeface="Gadugi" panose="020B0502040204020203" pitchFamily="34" charset="0"/>
                <a:cs typeface="Times New Roman" panose="02020603050405020304" pitchFamily="18" charset="0"/>
                <a:hlinkClick r:id="rId5" action="ppaction://hlinksldjump"/>
              </a:rPr>
              <a:t>here</a:t>
            </a:r>
            <a:r>
              <a:rPr lang="en-CA" sz="1000" dirty="0">
                <a:latin typeface="Gadugi" panose="020B0502040204020203" pitchFamily="34" charset="0"/>
                <a:cs typeface="Times New Roman" panose="02020603050405020304" pitchFamily="18" charset="0"/>
              </a:rPr>
              <a:t>.</a:t>
            </a:r>
            <a:endParaRPr lang="sv-SE" sz="1000" dirty="0">
              <a:latin typeface="Gadugi" panose="020B0502040204020203" pitchFamily="34" charset="0"/>
              <a:cs typeface="Times New Roman" panose="02020603050405020304" pitchFamily="18" charset="0"/>
            </a:endParaRPr>
          </a:p>
        </p:txBody>
      </p:sp>
      <p:sp>
        <p:nvSpPr>
          <p:cNvPr id="71" name="Rubrik 3">
            <a:extLst>
              <a:ext uri="{FF2B5EF4-FFF2-40B4-BE49-F238E27FC236}">
                <a16:creationId xmlns:a16="http://schemas.microsoft.com/office/drawing/2014/main" id="{17BB821B-B5B3-F427-32E7-4E2B5849969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dirty="0" err="1"/>
              <a:t>Overview</a:t>
            </a:r>
            <a:r>
              <a:rPr lang="sv-SE" dirty="0"/>
              <a:t>:</a:t>
            </a:r>
          </a:p>
        </p:txBody>
      </p:sp>
      <p:pic>
        <p:nvPicPr>
          <p:cNvPr id="6" name="Bildobjekt 5">
            <a:extLst>
              <a:ext uri="{FF2B5EF4-FFF2-40B4-BE49-F238E27FC236}">
                <a16:creationId xmlns:a16="http://schemas.microsoft.com/office/drawing/2014/main" id="{E415CDF9-ACDA-665A-A46E-805F58D5B30D}"/>
              </a:ext>
            </a:extLst>
          </p:cNvPr>
          <p:cNvPicPr>
            <a:picLocks noChangeAspect="1"/>
          </p:cNvPicPr>
          <p:nvPr/>
        </p:nvPicPr>
        <p:blipFill>
          <a:blip r:embed="rId6"/>
          <a:stretch>
            <a:fillRect/>
          </a:stretch>
        </p:blipFill>
        <p:spPr>
          <a:xfrm>
            <a:off x="969690" y="3937391"/>
            <a:ext cx="1153874" cy="1162518"/>
          </a:xfrm>
          <a:prstGeom prst="rect">
            <a:avLst/>
          </a:prstGeom>
        </p:spPr>
      </p:pic>
    </p:spTree>
    <p:extLst>
      <p:ext uri="{BB962C8B-B14F-4D97-AF65-F5344CB8AC3E}">
        <p14:creationId xmlns:p14="http://schemas.microsoft.com/office/powerpoint/2010/main" val="187697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3A72C857-DB2C-161F-D849-C17545D6D71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276772" y="0"/>
            <a:ext cx="3052228" cy="6858000"/>
          </a:xfrm>
          <a:prstGeom prst="rect">
            <a:avLst/>
          </a:prstGeom>
        </p:spPr>
      </p:pic>
      <p:sp>
        <p:nvSpPr>
          <p:cNvPr id="6" name="Rubrik 1">
            <a:extLst>
              <a:ext uri="{FF2B5EF4-FFF2-40B4-BE49-F238E27FC236}">
                <a16:creationId xmlns:a16="http://schemas.microsoft.com/office/drawing/2014/main" id="{C587A609-8AFE-D99C-8395-33C5511E3DD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dirty="0" err="1"/>
              <a:t>Overview</a:t>
            </a:r>
            <a:endParaRPr lang="sv-SE" dirty="0"/>
          </a:p>
        </p:txBody>
      </p:sp>
      <p:sp>
        <p:nvSpPr>
          <p:cNvPr id="7" name="textruta 6">
            <a:extLst>
              <a:ext uri="{FF2B5EF4-FFF2-40B4-BE49-F238E27FC236}">
                <a16:creationId xmlns:a16="http://schemas.microsoft.com/office/drawing/2014/main" id="{2725AA45-D07D-FC86-B7E5-5B06AA0B4C63}"/>
              </a:ext>
            </a:extLst>
          </p:cNvPr>
          <p:cNvSpPr txBox="1"/>
          <p:nvPr/>
        </p:nvSpPr>
        <p:spPr>
          <a:xfrm>
            <a:off x="9592938" y="-52034"/>
            <a:ext cx="2846347" cy="769441"/>
          </a:xfrm>
          <a:prstGeom prst="rect">
            <a:avLst/>
          </a:prstGeom>
          <a:noFill/>
        </p:spPr>
        <p:txBody>
          <a:bodyPr wrap="square">
            <a:spAutoFit/>
          </a:bodyPr>
          <a:lstStyle/>
          <a:p>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[4 </a:t>
            </a:r>
            <a:r>
              <a:rPr kumimoji="0" lang="sv-SE" sz="4400" b="0" i="0" u="none" strike="noStrike" kern="1200" cap="none" spc="0" normalizeH="0" baseline="0" noProof="0" dirty="0" err="1">
                <a:ln>
                  <a:noFill/>
                </a:ln>
                <a:solidFill>
                  <a:schemeClr val="tx1">
                    <a:lumMod val="75000"/>
                    <a:lumOff val="25000"/>
                  </a:schemeClr>
                </a:solidFill>
                <a:effectLst/>
                <a:uLnTx/>
                <a:uFillTx/>
                <a:latin typeface="Consolas" panose="020B0609020204030204" pitchFamily="49" charset="0"/>
                <a:ea typeface="+mj-ea"/>
                <a:cs typeface="+mj-cs"/>
              </a:rPr>
              <a:t>of</a:t>
            </a:r>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 5]</a:t>
            </a:r>
            <a:endParaRPr lang="sv-SE" dirty="0">
              <a:solidFill>
                <a:schemeClr val="tx1">
                  <a:lumMod val="75000"/>
                  <a:lumOff val="25000"/>
                </a:schemeClr>
              </a:solidFill>
            </a:endParaRPr>
          </a:p>
        </p:txBody>
      </p:sp>
      <p:grpSp>
        <p:nvGrpSpPr>
          <p:cNvPr id="9" name="Grupp 8">
            <a:extLst>
              <a:ext uri="{FF2B5EF4-FFF2-40B4-BE49-F238E27FC236}">
                <a16:creationId xmlns:a16="http://schemas.microsoft.com/office/drawing/2014/main" id="{11EF437B-0965-3077-2E11-C5F6DF8E9522}"/>
              </a:ext>
            </a:extLst>
          </p:cNvPr>
          <p:cNvGrpSpPr/>
          <p:nvPr/>
        </p:nvGrpSpPr>
        <p:grpSpPr>
          <a:xfrm>
            <a:off x="8177142" y="357767"/>
            <a:ext cx="1325260" cy="1095554"/>
            <a:chOff x="5190229" y="2613805"/>
            <a:chExt cx="1325260" cy="1095554"/>
          </a:xfrm>
        </p:grpSpPr>
        <p:sp>
          <p:nvSpPr>
            <p:cNvPr id="10" name="Ellips 9">
              <a:extLst>
                <a:ext uri="{FF2B5EF4-FFF2-40B4-BE49-F238E27FC236}">
                  <a16:creationId xmlns:a16="http://schemas.microsoft.com/office/drawing/2014/main" id="{1FCBF0B3-26A8-9B76-31AB-01601160F5BA}"/>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1" name="textruta 10">
              <a:extLst>
                <a:ext uri="{FF2B5EF4-FFF2-40B4-BE49-F238E27FC236}">
                  <a16:creationId xmlns:a16="http://schemas.microsoft.com/office/drawing/2014/main" id="{8DFCF151-0B68-25A8-8C9F-9B32EDB0BD0C}"/>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r>
                <a:rPr lang="sv-SE" sz="1400" b="1" dirty="0">
                  <a:solidFill>
                    <a:schemeClr val="bg1">
                      <a:lumMod val="95000"/>
                    </a:schemeClr>
                  </a:solidFill>
                </a:rPr>
                <a:t> </a:t>
              </a:r>
            </a:p>
            <a:p>
              <a:pPr algn="ctr"/>
              <a:r>
                <a:rPr lang="sv-SE" b="1" dirty="0">
                  <a:solidFill>
                    <a:schemeClr val="bg1">
                      <a:lumMod val="95000"/>
                    </a:schemeClr>
                  </a:solidFill>
                </a:rPr>
                <a:t>Page</a:t>
              </a:r>
            </a:p>
          </p:txBody>
        </p:sp>
      </p:grpSp>
      <p:sp>
        <p:nvSpPr>
          <p:cNvPr id="12" name="textruta 11">
            <a:extLst>
              <a:ext uri="{FF2B5EF4-FFF2-40B4-BE49-F238E27FC236}">
                <a16:creationId xmlns:a16="http://schemas.microsoft.com/office/drawing/2014/main" id="{7EEA2360-297E-4728-C5EE-DB3729627C60}"/>
              </a:ext>
            </a:extLst>
          </p:cNvPr>
          <p:cNvSpPr txBox="1"/>
          <p:nvPr/>
        </p:nvSpPr>
        <p:spPr>
          <a:xfrm>
            <a:off x="838200" y="1285335"/>
            <a:ext cx="3414623" cy="1559722"/>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the Bluetooth page</a:t>
            </a:r>
          </a:p>
          <a:p>
            <a:pPr>
              <a:lnSpc>
                <a:spcPct val="115000"/>
              </a:lnSpc>
              <a:spcAft>
                <a:spcPts val="1000"/>
              </a:spcAft>
            </a:pPr>
            <a:r>
              <a:rPr lang="en-CA" sz="1200" dirty="0">
                <a:effectLst/>
                <a:latin typeface="Gadugi" panose="020B0502040204020203" pitchFamily="34" charset="0"/>
                <a:ea typeface="Times New Roman" panose="02020603050405020304" pitchFamily="18" charset="0"/>
                <a:cs typeface="Times New Roman" panose="02020603050405020304" pitchFamily="18" charset="0"/>
              </a:rPr>
              <a:t>The Bluetooth page is used for managing different aspect of Bluetooth. Turn the Bluetooth access to the streamer on or off, connect a Bluetooth speaker and deal with Bluetooth devices (e.g. smart phones) that are connected at the moment. </a:t>
            </a:r>
            <a:endParaRPr lang="sv-SE" sz="1200" dirty="0"/>
          </a:p>
        </p:txBody>
      </p:sp>
      <p:sp>
        <p:nvSpPr>
          <p:cNvPr id="13" name="textruta 12">
            <a:extLst>
              <a:ext uri="{FF2B5EF4-FFF2-40B4-BE49-F238E27FC236}">
                <a16:creationId xmlns:a16="http://schemas.microsoft.com/office/drawing/2014/main" id="{987FC680-BD7D-C2AD-2995-0305ED997CCF}"/>
              </a:ext>
            </a:extLst>
          </p:cNvPr>
          <p:cNvSpPr txBox="1"/>
          <p:nvPr/>
        </p:nvSpPr>
        <p:spPr>
          <a:xfrm>
            <a:off x="10049101" y="2452335"/>
            <a:ext cx="1867819" cy="338554"/>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Bluetooth is on</a:t>
            </a:r>
          </a:p>
        </p:txBody>
      </p:sp>
      <p:cxnSp>
        <p:nvCxnSpPr>
          <p:cNvPr id="14" name="Rak pilkoppling 13">
            <a:extLst>
              <a:ext uri="{FF2B5EF4-FFF2-40B4-BE49-F238E27FC236}">
                <a16:creationId xmlns:a16="http://schemas.microsoft.com/office/drawing/2014/main" id="{0D1B3A7B-BBC0-8B6A-120B-40633EA59C64}"/>
              </a:ext>
            </a:extLst>
          </p:cNvPr>
          <p:cNvCxnSpPr>
            <a:cxnSpLocks/>
            <a:stCxn id="13" idx="1"/>
          </p:cNvCxnSpPr>
          <p:nvPr/>
        </p:nvCxnSpPr>
        <p:spPr>
          <a:xfrm flipH="1" flipV="1">
            <a:off x="7142672" y="1675993"/>
            <a:ext cx="2906429" cy="945619"/>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5" name="textruta 14">
            <a:extLst>
              <a:ext uri="{FF2B5EF4-FFF2-40B4-BE49-F238E27FC236}">
                <a16:creationId xmlns:a16="http://schemas.microsoft.com/office/drawing/2014/main" id="{6B8E993D-A492-A75F-D4A3-6D7AC77D677C}"/>
              </a:ext>
            </a:extLst>
          </p:cNvPr>
          <p:cNvSpPr txBox="1"/>
          <p:nvPr/>
        </p:nvSpPr>
        <p:spPr>
          <a:xfrm>
            <a:off x="9350544" y="3065149"/>
            <a:ext cx="2877711" cy="1077218"/>
          </a:xfrm>
          <a:prstGeom prst="rect">
            <a:avLst/>
          </a:prstGeom>
          <a:noFill/>
        </p:spPr>
        <p:txBody>
          <a:bodyPr wrap="none" rtlCol="0">
            <a:spAutoFit/>
          </a:bodyPr>
          <a:lstStyle/>
          <a:p>
            <a:r>
              <a:rPr lang="sv-SE" sz="1600" b="1" dirty="0">
                <a:solidFill>
                  <a:schemeClr val="bg1">
                    <a:lumMod val="50000"/>
                  </a:schemeClr>
                </a:solidFill>
                <a:latin typeface="Consolas" panose="020B0609020204030204" pitchFamily="49" charset="0"/>
              </a:rPr>
              <a:t>no Bluetooth speakers</a:t>
            </a:r>
            <a:br>
              <a:rPr lang="sv-SE" sz="1600" b="1" dirty="0">
                <a:solidFill>
                  <a:schemeClr val="bg1">
                    <a:lumMod val="50000"/>
                  </a:schemeClr>
                </a:solidFill>
                <a:latin typeface="Consolas" panose="020B0609020204030204" pitchFamily="49" charset="0"/>
              </a:rPr>
            </a:br>
            <a:r>
              <a:rPr lang="sv-SE" sz="1600" b="1" dirty="0" err="1">
                <a:solidFill>
                  <a:schemeClr val="bg1">
                    <a:lumMod val="50000"/>
                  </a:schemeClr>
                </a:solidFill>
                <a:latin typeface="Consolas" panose="020B0609020204030204" pitchFamily="49" charset="0"/>
              </a:rPr>
              <a:t>are</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paired</a:t>
            </a:r>
            <a:r>
              <a:rPr lang="sv-SE" sz="1600" b="1" dirty="0">
                <a:solidFill>
                  <a:schemeClr val="bg1">
                    <a:lumMod val="50000"/>
                  </a:schemeClr>
                </a:solidFill>
                <a:latin typeface="Consolas" panose="020B0609020204030204" pitchFamily="49" charset="0"/>
              </a:rPr>
              <a:t> or </a:t>
            </a:r>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a:t>
            </a:r>
          </a:p>
          <a:p>
            <a:r>
              <a:rPr lang="sv-SE" sz="1600" b="1" dirty="0" err="1">
                <a:solidFill>
                  <a:schemeClr val="bg1">
                    <a:lumMod val="50000"/>
                  </a:schemeClr>
                </a:solidFill>
                <a:latin typeface="Consolas" panose="020B0609020204030204" pitchFamily="49" charset="0"/>
              </a:rPr>
              <a:t>but</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you</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can</a:t>
            </a:r>
            <a:r>
              <a:rPr lang="sv-SE" sz="1600" b="1" dirty="0">
                <a:solidFill>
                  <a:schemeClr val="bg1">
                    <a:lumMod val="50000"/>
                  </a:schemeClr>
                </a:solidFill>
                <a:latin typeface="Consolas" panose="020B0609020204030204" pitchFamily="49" charset="0"/>
              </a:rPr>
              <a:t> </a:t>
            </a:r>
            <a:r>
              <a:rPr lang="sv-SE" sz="1600" b="1" dirty="0" err="1">
                <a:solidFill>
                  <a:schemeClr val="bg1">
                    <a:lumMod val="50000"/>
                  </a:schemeClr>
                </a:solidFill>
                <a:latin typeface="Consolas" panose="020B0609020204030204" pitchFamily="49" charset="0"/>
              </a:rPr>
              <a:t>scan</a:t>
            </a:r>
            <a:r>
              <a:rPr lang="sv-SE" sz="1600" b="1" dirty="0">
                <a:solidFill>
                  <a:schemeClr val="bg1">
                    <a:lumMod val="50000"/>
                  </a:schemeClr>
                </a:solidFill>
                <a:latin typeface="Consolas" panose="020B0609020204030204" pitchFamily="49" charset="0"/>
              </a:rPr>
              <a:t> </a:t>
            </a:r>
          </a:p>
          <a:p>
            <a:r>
              <a:rPr lang="sv-SE" sz="1600" b="1" dirty="0">
                <a:solidFill>
                  <a:schemeClr val="bg1">
                    <a:lumMod val="50000"/>
                  </a:schemeClr>
                </a:solidFill>
                <a:latin typeface="Consolas" panose="020B0609020204030204" pitchFamily="49" charset="0"/>
              </a:rPr>
              <a:t>for a speaker</a:t>
            </a:r>
          </a:p>
        </p:txBody>
      </p:sp>
      <p:cxnSp>
        <p:nvCxnSpPr>
          <p:cNvPr id="16" name="Rak pilkoppling 15">
            <a:extLst>
              <a:ext uri="{FF2B5EF4-FFF2-40B4-BE49-F238E27FC236}">
                <a16:creationId xmlns:a16="http://schemas.microsoft.com/office/drawing/2014/main" id="{33BCC9E2-191C-36B6-1A78-17CEA5D2DA65}"/>
              </a:ext>
            </a:extLst>
          </p:cNvPr>
          <p:cNvCxnSpPr>
            <a:cxnSpLocks/>
            <a:stCxn id="15" idx="1"/>
          </p:cNvCxnSpPr>
          <p:nvPr/>
        </p:nvCxnSpPr>
        <p:spPr>
          <a:xfrm flipH="1" flipV="1">
            <a:off x="7824158" y="2461137"/>
            <a:ext cx="1526386" cy="1142621"/>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9" name="textruta 18">
            <a:extLst>
              <a:ext uri="{FF2B5EF4-FFF2-40B4-BE49-F238E27FC236}">
                <a16:creationId xmlns:a16="http://schemas.microsoft.com/office/drawing/2014/main" id="{687A640B-94A0-3F53-B860-9AE35EB29082}"/>
              </a:ext>
            </a:extLst>
          </p:cNvPr>
          <p:cNvSpPr txBox="1"/>
          <p:nvPr/>
        </p:nvSpPr>
        <p:spPr>
          <a:xfrm>
            <a:off x="9350544" y="4356540"/>
            <a:ext cx="2541080" cy="830997"/>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there</a:t>
            </a:r>
            <a:r>
              <a:rPr lang="sv-SE" sz="1600" b="1" dirty="0">
                <a:solidFill>
                  <a:schemeClr val="bg1">
                    <a:lumMod val="50000"/>
                  </a:schemeClr>
                </a:solidFill>
                <a:latin typeface="Consolas" panose="020B0609020204030204" pitchFamily="49" charset="0"/>
              </a:rPr>
              <a:t> is a smartphone</a:t>
            </a:r>
          </a:p>
          <a:p>
            <a:r>
              <a:rPr lang="sv-SE" sz="1600" b="1" dirty="0" err="1">
                <a:solidFill>
                  <a:schemeClr val="bg1">
                    <a:lumMod val="50000"/>
                  </a:schemeClr>
                </a:solidFill>
                <a:latin typeface="Consolas" panose="020B0609020204030204" pitchFamily="49" charset="0"/>
              </a:rPr>
              <a:t>paired</a:t>
            </a:r>
            <a:r>
              <a:rPr lang="sv-SE" sz="1600" b="1" dirty="0">
                <a:solidFill>
                  <a:schemeClr val="bg1">
                    <a:lumMod val="50000"/>
                  </a:schemeClr>
                </a:solidFill>
                <a:latin typeface="Consolas" panose="020B0609020204030204" pitchFamily="49" charset="0"/>
              </a:rPr>
              <a:t> and </a:t>
            </a:r>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a:t>
            </a:r>
          </a:p>
          <a:p>
            <a:r>
              <a:rPr lang="sv-SE" sz="1600" b="1" dirty="0">
                <a:solidFill>
                  <a:schemeClr val="bg1">
                    <a:lumMod val="50000"/>
                  </a:schemeClr>
                </a:solidFill>
                <a:latin typeface="Consolas" panose="020B0609020204030204" pitchFamily="49" charset="0"/>
              </a:rPr>
              <a:t>ready to </a:t>
            </a:r>
            <a:r>
              <a:rPr lang="sv-SE" sz="1600" b="1" dirty="0" err="1">
                <a:solidFill>
                  <a:schemeClr val="bg1">
                    <a:lumMod val="50000"/>
                  </a:schemeClr>
                </a:solidFill>
                <a:latin typeface="Consolas" panose="020B0609020204030204" pitchFamily="49" charset="0"/>
              </a:rPr>
              <a:t>stream</a:t>
            </a:r>
            <a:r>
              <a:rPr lang="sv-SE" sz="1600" b="1" dirty="0">
                <a:solidFill>
                  <a:schemeClr val="bg1">
                    <a:lumMod val="50000"/>
                  </a:schemeClr>
                </a:solidFill>
                <a:latin typeface="Consolas" panose="020B0609020204030204" pitchFamily="49" charset="0"/>
              </a:rPr>
              <a:t>…</a:t>
            </a:r>
          </a:p>
        </p:txBody>
      </p:sp>
      <p:cxnSp>
        <p:nvCxnSpPr>
          <p:cNvPr id="20" name="Rak pilkoppling 19">
            <a:extLst>
              <a:ext uri="{FF2B5EF4-FFF2-40B4-BE49-F238E27FC236}">
                <a16:creationId xmlns:a16="http://schemas.microsoft.com/office/drawing/2014/main" id="{CE8EFB3E-ED8E-0F3B-2EC8-467025320AC5}"/>
              </a:ext>
            </a:extLst>
          </p:cNvPr>
          <p:cNvCxnSpPr>
            <a:cxnSpLocks/>
            <a:stCxn id="19" idx="1"/>
          </p:cNvCxnSpPr>
          <p:nvPr/>
        </p:nvCxnSpPr>
        <p:spPr>
          <a:xfrm flipH="1" flipV="1">
            <a:off x="7358332" y="3328228"/>
            <a:ext cx="1992212" cy="1443811"/>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50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D7DCC51C-81D1-4BC8-5C1F-B80AABDFB4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320578" y="0"/>
            <a:ext cx="3032037" cy="6858000"/>
          </a:xfrm>
          <a:prstGeom prst="rect">
            <a:avLst/>
          </a:prstGeom>
        </p:spPr>
      </p:pic>
      <p:sp>
        <p:nvSpPr>
          <p:cNvPr id="6" name="Rubrik 1">
            <a:extLst>
              <a:ext uri="{FF2B5EF4-FFF2-40B4-BE49-F238E27FC236}">
                <a16:creationId xmlns:a16="http://schemas.microsoft.com/office/drawing/2014/main" id="{C587A609-8AFE-D99C-8395-33C5511E3DD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dirty="0" err="1"/>
              <a:t>Overview</a:t>
            </a:r>
            <a:endParaRPr lang="sv-SE" dirty="0"/>
          </a:p>
        </p:txBody>
      </p:sp>
      <p:sp>
        <p:nvSpPr>
          <p:cNvPr id="7" name="textruta 6">
            <a:extLst>
              <a:ext uri="{FF2B5EF4-FFF2-40B4-BE49-F238E27FC236}">
                <a16:creationId xmlns:a16="http://schemas.microsoft.com/office/drawing/2014/main" id="{2725AA45-D07D-FC86-B7E5-5B06AA0B4C63}"/>
              </a:ext>
            </a:extLst>
          </p:cNvPr>
          <p:cNvSpPr txBox="1"/>
          <p:nvPr/>
        </p:nvSpPr>
        <p:spPr>
          <a:xfrm>
            <a:off x="9592938" y="-52034"/>
            <a:ext cx="2846347" cy="769441"/>
          </a:xfrm>
          <a:prstGeom prst="rect">
            <a:avLst/>
          </a:prstGeom>
          <a:noFill/>
        </p:spPr>
        <p:txBody>
          <a:bodyPr wrap="square">
            <a:spAutoFit/>
          </a:bodyPr>
          <a:lstStyle/>
          <a:p>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[5 </a:t>
            </a:r>
            <a:r>
              <a:rPr kumimoji="0" lang="sv-SE" sz="4400" b="0" i="0" u="none" strike="noStrike" kern="1200" cap="none" spc="0" normalizeH="0" baseline="0" noProof="0" dirty="0" err="1">
                <a:ln>
                  <a:noFill/>
                </a:ln>
                <a:solidFill>
                  <a:schemeClr val="tx1">
                    <a:lumMod val="75000"/>
                    <a:lumOff val="25000"/>
                  </a:schemeClr>
                </a:solidFill>
                <a:effectLst/>
                <a:uLnTx/>
                <a:uFillTx/>
                <a:latin typeface="Consolas" panose="020B0609020204030204" pitchFamily="49" charset="0"/>
                <a:ea typeface="+mj-ea"/>
                <a:cs typeface="+mj-cs"/>
              </a:rPr>
              <a:t>of</a:t>
            </a:r>
            <a:r>
              <a:rPr kumimoji="0" lang="sv-SE" sz="4400" b="0" i="0" u="none" strike="noStrike" kern="1200" cap="none" spc="0" normalizeH="0" baseline="0" noProof="0" dirty="0">
                <a:ln>
                  <a:noFill/>
                </a:ln>
                <a:solidFill>
                  <a:schemeClr val="tx1">
                    <a:lumMod val="75000"/>
                    <a:lumOff val="25000"/>
                  </a:schemeClr>
                </a:solidFill>
                <a:effectLst/>
                <a:uLnTx/>
                <a:uFillTx/>
                <a:latin typeface="Consolas" panose="020B0609020204030204" pitchFamily="49" charset="0"/>
                <a:ea typeface="+mj-ea"/>
                <a:cs typeface="+mj-cs"/>
              </a:rPr>
              <a:t> 5]</a:t>
            </a:r>
            <a:endParaRPr lang="sv-SE" dirty="0">
              <a:solidFill>
                <a:schemeClr val="tx1">
                  <a:lumMod val="75000"/>
                  <a:lumOff val="25000"/>
                </a:schemeClr>
              </a:solidFill>
            </a:endParaRPr>
          </a:p>
        </p:txBody>
      </p:sp>
      <p:grpSp>
        <p:nvGrpSpPr>
          <p:cNvPr id="9" name="Grupp 8">
            <a:extLst>
              <a:ext uri="{FF2B5EF4-FFF2-40B4-BE49-F238E27FC236}">
                <a16:creationId xmlns:a16="http://schemas.microsoft.com/office/drawing/2014/main" id="{11EF437B-0965-3077-2E11-C5F6DF8E9522}"/>
              </a:ext>
            </a:extLst>
          </p:cNvPr>
          <p:cNvGrpSpPr/>
          <p:nvPr/>
        </p:nvGrpSpPr>
        <p:grpSpPr>
          <a:xfrm>
            <a:off x="8095110" y="383163"/>
            <a:ext cx="1325260" cy="1095554"/>
            <a:chOff x="5190229" y="2613805"/>
            <a:chExt cx="1325260" cy="1095554"/>
          </a:xfrm>
        </p:grpSpPr>
        <p:sp>
          <p:nvSpPr>
            <p:cNvPr id="10" name="Ellips 9">
              <a:extLst>
                <a:ext uri="{FF2B5EF4-FFF2-40B4-BE49-F238E27FC236}">
                  <a16:creationId xmlns:a16="http://schemas.microsoft.com/office/drawing/2014/main" id="{1FCBF0B3-26A8-9B76-31AB-01601160F5BA}"/>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1" name="textruta 10">
              <a:extLst>
                <a:ext uri="{FF2B5EF4-FFF2-40B4-BE49-F238E27FC236}">
                  <a16:creationId xmlns:a16="http://schemas.microsoft.com/office/drawing/2014/main" id="{8DFCF151-0B68-25A8-8C9F-9B32EDB0BD0C}"/>
                </a:ext>
              </a:extLst>
            </p:cNvPr>
            <p:cNvSpPr txBox="1"/>
            <p:nvPr/>
          </p:nvSpPr>
          <p:spPr>
            <a:xfrm>
              <a:off x="5190229" y="2851356"/>
              <a:ext cx="1325260" cy="646331"/>
            </a:xfrm>
            <a:prstGeom prst="rect">
              <a:avLst/>
            </a:prstGeom>
            <a:noFill/>
          </p:spPr>
          <p:txBody>
            <a:bodyPr wrap="square" rtlCol="0">
              <a:spAutoFit/>
            </a:bodyPr>
            <a:lstStyle/>
            <a:p>
              <a:pPr algn="ctr"/>
              <a:r>
                <a:rPr lang="sv-SE" b="1" dirty="0" err="1">
                  <a:solidFill>
                    <a:schemeClr val="bg1">
                      <a:lumMod val="95000"/>
                    </a:schemeClr>
                  </a:solidFill>
                  <a:latin typeface="Consolas" panose="020B0609020204030204" pitchFamily="49" charset="0"/>
                </a:rPr>
                <a:t>Network</a:t>
              </a:r>
              <a:r>
                <a:rPr lang="sv-SE" sz="1400" b="1" dirty="0">
                  <a:solidFill>
                    <a:schemeClr val="bg1">
                      <a:lumMod val="95000"/>
                    </a:schemeClr>
                  </a:solidFill>
                </a:rPr>
                <a:t> </a:t>
              </a:r>
            </a:p>
            <a:p>
              <a:pPr algn="ctr"/>
              <a:r>
                <a:rPr lang="sv-SE" b="1" dirty="0">
                  <a:solidFill>
                    <a:schemeClr val="bg1">
                      <a:lumMod val="95000"/>
                    </a:schemeClr>
                  </a:solidFill>
                </a:rPr>
                <a:t>Page</a:t>
              </a:r>
            </a:p>
          </p:txBody>
        </p:sp>
      </p:grpSp>
      <p:sp>
        <p:nvSpPr>
          <p:cNvPr id="12" name="textruta 11">
            <a:extLst>
              <a:ext uri="{FF2B5EF4-FFF2-40B4-BE49-F238E27FC236}">
                <a16:creationId xmlns:a16="http://schemas.microsoft.com/office/drawing/2014/main" id="{7EEA2360-297E-4728-C5EE-DB3729627C60}"/>
              </a:ext>
            </a:extLst>
          </p:cNvPr>
          <p:cNvSpPr txBox="1"/>
          <p:nvPr/>
        </p:nvSpPr>
        <p:spPr>
          <a:xfrm>
            <a:off x="838200" y="1285335"/>
            <a:ext cx="3414623" cy="3979359"/>
          </a:xfrm>
          <a:prstGeom prst="rect">
            <a:avLst/>
          </a:prstGeom>
          <a:noFill/>
        </p:spPr>
        <p:txBody>
          <a:bodyPr wrap="square">
            <a:spAutoFit/>
          </a:bodyPr>
          <a:lstStyle/>
          <a:p>
            <a:pPr algn="just">
              <a:lnSpc>
                <a:spcPct val="112000"/>
              </a:lnSpc>
              <a:spcBef>
                <a:spcPts val="1000"/>
              </a:spcBef>
            </a:pPr>
            <a:r>
              <a:rPr lang="sv-SE" sz="1200" b="1" cap="small" spc="25" dirty="0">
                <a:effectLst/>
                <a:latin typeface="Corbel" panose="020B0503020204020204" pitchFamily="34" charset="0"/>
              </a:rPr>
              <a:t>the </a:t>
            </a:r>
            <a:r>
              <a:rPr lang="sv-SE" sz="1200" b="1" cap="small" spc="25" dirty="0" err="1">
                <a:effectLst/>
                <a:latin typeface="Corbel" panose="020B0503020204020204" pitchFamily="34" charset="0"/>
              </a:rPr>
              <a:t>network</a:t>
            </a:r>
            <a:r>
              <a:rPr lang="sv-SE" sz="1200" b="1" cap="small" spc="25" dirty="0">
                <a:effectLst/>
                <a:latin typeface="Corbel" panose="020B0503020204020204" pitchFamily="34" charset="0"/>
              </a:rPr>
              <a:t> page</a:t>
            </a:r>
          </a:p>
          <a:p>
            <a:pPr>
              <a:lnSpc>
                <a:spcPct val="115000"/>
              </a:lnSpc>
              <a:spcAft>
                <a:spcPts val="1000"/>
              </a:spcAft>
            </a:pPr>
            <a:r>
              <a:rPr lang="en-CA" sz="1200" dirty="0">
                <a:effectLst/>
                <a:latin typeface="Gadugi" panose="020B0502040204020203" pitchFamily="34" charset="0"/>
                <a:ea typeface="Times New Roman" panose="02020603050405020304" pitchFamily="18" charset="0"/>
                <a:cs typeface="Times New Roman" panose="02020603050405020304" pitchFamily="18" charset="0"/>
              </a:rPr>
              <a:t>The most common option is that the streamer is connected to your Wi-Fi network.</a:t>
            </a:r>
          </a:p>
          <a:p>
            <a:pPr>
              <a:lnSpc>
                <a:spcPct val="115000"/>
              </a:lnSpc>
              <a:spcAft>
                <a:spcPts val="1000"/>
              </a:spcAft>
            </a:pPr>
            <a:r>
              <a:rPr lang="en-CA" sz="1200" dirty="0">
                <a:latin typeface="Gadugi" panose="020B0502040204020203" pitchFamily="34" charset="0"/>
                <a:cs typeface="Times New Roman" panose="02020603050405020304" pitchFamily="18" charset="0"/>
              </a:rPr>
              <a:t>The local access point, the Hotspot, is mainly used for set up in order to find your home Wi-Fi network.</a:t>
            </a:r>
          </a:p>
          <a:p>
            <a:pPr>
              <a:lnSpc>
                <a:spcPct val="115000"/>
              </a:lnSpc>
              <a:spcAft>
                <a:spcPts val="1000"/>
              </a:spcAft>
            </a:pPr>
            <a:r>
              <a:rPr lang="en-CA" sz="1200" dirty="0">
                <a:latin typeface="Gadugi" panose="020B0502040204020203" pitchFamily="34" charset="0"/>
                <a:cs typeface="Times New Roman" panose="02020603050405020304" pitchFamily="18" charset="0"/>
              </a:rPr>
              <a:t>There is always an option to use a LAN cable.</a:t>
            </a:r>
          </a:p>
          <a:p>
            <a:pPr>
              <a:lnSpc>
                <a:spcPct val="115000"/>
              </a:lnSpc>
              <a:spcAft>
                <a:spcPts val="1000"/>
              </a:spcAft>
            </a:pPr>
            <a:endParaRPr lang="en-CA" sz="1200" dirty="0">
              <a:latin typeface="Gadugi" panose="020B0502040204020203" pitchFamily="34" charset="0"/>
              <a:cs typeface="Times New Roman" panose="02020603050405020304" pitchFamily="18" charset="0"/>
            </a:endParaRPr>
          </a:p>
          <a:p>
            <a:pPr>
              <a:lnSpc>
                <a:spcPct val="115000"/>
              </a:lnSpc>
              <a:spcAft>
                <a:spcPts val="1000"/>
              </a:spcAft>
            </a:pPr>
            <a:r>
              <a:rPr lang="en-CA" sz="1200" u="sng" dirty="0">
                <a:latin typeface="Gadugi" panose="020B0502040204020203" pitchFamily="34" charset="0"/>
                <a:cs typeface="Times New Roman" panose="02020603050405020304" pitchFamily="18" charset="0"/>
              </a:rPr>
              <a:t>Note</a:t>
            </a:r>
            <a:r>
              <a:rPr lang="en-CA" sz="1200" dirty="0">
                <a:latin typeface="Gadugi" panose="020B0502040204020203" pitchFamily="34" charset="0"/>
                <a:cs typeface="Times New Roman" panose="02020603050405020304" pitchFamily="18" charset="0"/>
              </a:rPr>
              <a:t>:</a:t>
            </a:r>
            <a:br>
              <a:rPr lang="en-CA" sz="1200" dirty="0">
                <a:latin typeface="Gadugi" panose="020B0502040204020203" pitchFamily="34" charset="0"/>
                <a:cs typeface="Times New Roman" panose="02020603050405020304" pitchFamily="18" charset="0"/>
              </a:rPr>
            </a:br>
            <a:r>
              <a:rPr lang="en-CA" sz="1200" dirty="0">
                <a:latin typeface="Gadugi" panose="020B0502040204020203" pitchFamily="34" charset="0"/>
                <a:cs typeface="Times New Roman" panose="02020603050405020304" pitchFamily="18" charset="0"/>
              </a:rPr>
              <a:t>You can access…</a:t>
            </a:r>
            <a:br>
              <a:rPr lang="en-CA" sz="1200" dirty="0">
                <a:latin typeface="Gadugi" panose="020B0502040204020203" pitchFamily="34" charset="0"/>
                <a:cs typeface="Times New Roman" panose="02020603050405020304" pitchFamily="18" charset="0"/>
              </a:rPr>
            </a:br>
            <a:r>
              <a:rPr lang="en-CA" sz="1200" dirty="0">
                <a:latin typeface="Gadugi" panose="020B0502040204020203" pitchFamily="34" charset="0"/>
                <a:cs typeface="Times New Roman" panose="02020603050405020304" pitchFamily="18" charset="0"/>
              </a:rPr>
              <a:t>  the Bluetooth page,</a:t>
            </a:r>
            <a:br>
              <a:rPr lang="en-CA" sz="1200" dirty="0">
                <a:latin typeface="Gadugi" panose="020B0502040204020203" pitchFamily="34" charset="0"/>
                <a:cs typeface="Times New Roman" panose="02020603050405020304" pitchFamily="18" charset="0"/>
              </a:rPr>
            </a:br>
            <a:r>
              <a:rPr lang="en-CA" sz="1200" dirty="0">
                <a:latin typeface="Gadugi" panose="020B0502040204020203" pitchFamily="34" charset="0"/>
                <a:cs typeface="Times New Roman" panose="02020603050405020304" pitchFamily="18" charset="0"/>
              </a:rPr>
              <a:t>  the Start page,</a:t>
            </a:r>
            <a:br>
              <a:rPr lang="en-CA" sz="1200" dirty="0">
                <a:latin typeface="Gadugi" panose="020B0502040204020203" pitchFamily="34" charset="0"/>
                <a:cs typeface="Times New Roman" panose="02020603050405020304" pitchFamily="18" charset="0"/>
              </a:rPr>
            </a:br>
            <a:r>
              <a:rPr lang="en-CA" sz="1200" dirty="0">
                <a:latin typeface="Gadugi" panose="020B0502040204020203" pitchFamily="34" charset="0"/>
                <a:cs typeface="Times New Roman" panose="02020603050405020304" pitchFamily="18" charset="0"/>
              </a:rPr>
              <a:t>  the About page, as well.</a:t>
            </a:r>
            <a:br>
              <a:rPr lang="en-CA" sz="1200" dirty="0">
                <a:latin typeface="Gadugi" panose="020B0502040204020203" pitchFamily="34" charset="0"/>
                <a:cs typeface="Times New Roman" panose="02020603050405020304" pitchFamily="18" charset="0"/>
              </a:rPr>
            </a:br>
            <a:br>
              <a:rPr lang="en-CA" sz="1200" dirty="0">
                <a:latin typeface="Gadugi" panose="020B0502040204020203" pitchFamily="34" charset="0"/>
                <a:cs typeface="Times New Roman" panose="02020603050405020304" pitchFamily="18" charset="0"/>
              </a:rPr>
            </a:br>
            <a:br>
              <a:rPr lang="en-CA" sz="1200" dirty="0">
                <a:latin typeface="Gadugi" panose="020B0502040204020203" pitchFamily="34" charset="0"/>
                <a:cs typeface="Times New Roman" panose="02020603050405020304" pitchFamily="18" charset="0"/>
              </a:rPr>
            </a:br>
            <a:endParaRPr lang="sv-SE" sz="1200" dirty="0">
              <a:latin typeface="Gadugi" panose="020B0502040204020203" pitchFamily="34" charset="0"/>
              <a:cs typeface="Times New Roman" panose="02020603050405020304" pitchFamily="18" charset="0"/>
            </a:endParaRPr>
          </a:p>
        </p:txBody>
      </p:sp>
      <p:sp>
        <p:nvSpPr>
          <p:cNvPr id="13" name="textruta 12">
            <a:extLst>
              <a:ext uri="{FF2B5EF4-FFF2-40B4-BE49-F238E27FC236}">
                <a16:creationId xmlns:a16="http://schemas.microsoft.com/office/drawing/2014/main" id="{987FC680-BD7D-C2AD-2995-0305ED997CCF}"/>
              </a:ext>
            </a:extLst>
          </p:cNvPr>
          <p:cNvSpPr txBox="1"/>
          <p:nvPr/>
        </p:nvSpPr>
        <p:spPr>
          <a:xfrm>
            <a:off x="9771418" y="1045655"/>
            <a:ext cx="2316660" cy="338554"/>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 to Wi-Fi </a:t>
            </a:r>
          </a:p>
        </p:txBody>
      </p:sp>
      <p:cxnSp>
        <p:nvCxnSpPr>
          <p:cNvPr id="14" name="Rak pilkoppling 13">
            <a:extLst>
              <a:ext uri="{FF2B5EF4-FFF2-40B4-BE49-F238E27FC236}">
                <a16:creationId xmlns:a16="http://schemas.microsoft.com/office/drawing/2014/main" id="{0D1B3A7B-BBC0-8B6A-120B-40633EA59C64}"/>
              </a:ext>
            </a:extLst>
          </p:cNvPr>
          <p:cNvCxnSpPr>
            <a:cxnSpLocks/>
            <a:stCxn id="13" idx="1"/>
          </p:cNvCxnSpPr>
          <p:nvPr/>
        </p:nvCxnSpPr>
        <p:spPr>
          <a:xfrm flipH="1">
            <a:off x="7520639" y="1214932"/>
            <a:ext cx="2250779" cy="366797"/>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5" name="textruta 14">
            <a:extLst>
              <a:ext uri="{FF2B5EF4-FFF2-40B4-BE49-F238E27FC236}">
                <a16:creationId xmlns:a16="http://schemas.microsoft.com/office/drawing/2014/main" id="{6B8E993D-A492-A75F-D4A3-6D7AC77D677C}"/>
              </a:ext>
            </a:extLst>
          </p:cNvPr>
          <p:cNvSpPr txBox="1"/>
          <p:nvPr/>
        </p:nvSpPr>
        <p:spPr>
          <a:xfrm>
            <a:off x="9126122" y="2879993"/>
            <a:ext cx="2761078" cy="584775"/>
          </a:xfrm>
          <a:prstGeom prst="rect">
            <a:avLst/>
          </a:prstGeom>
          <a:noFill/>
        </p:spPr>
        <p:txBody>
          <a:bodyPr wrap="square" rtlCol="0">
            <a:spAutoFit/>
          </a:bodyPr>
          <a:lstStyle/>
          <a:p>
            <a:r>
              <a:rPr lang="sv-SE" sz="1600" b="1" dirty="0">
                <a:solidFill>
                  <a:schemeClr val="bg1">
                    <a:lumMod val="50000"/>
                  </a:schemeClr>
                </a:solidFill>
                <a:latin typeface="Consolas" panose="020B0609020204030204" pitchFamily="49" charset="0"/>
              </a:rPr>
              <a:t>the </a:t>
            </a:r>
            <a:r>
              <a:rPr lang="sv-SE" sz="1600" b="1" dirty="0" err="1">
                <a:solidFill>
                  <a:schemeClr val="bg1">
                    <a:lumMod val="50000"/>
                  </a:schemeClr>
                </a:solidFill>
                <a:latin typeface="Consolas" panose="020B0609020204030204" pitchFamily="49" charset="0"/>
              </a:rPr>
              <a:t>local</a:t>
            </a:r>
            <a:r>
              <a:rPr lang="sv-SE" sz="1600" b="1" dirty="0">
                <a:solidFill>
                  <a:schemeClr val="bg1">
                    <a:lumMod val="50000"/>
                  </a:schemeClr>
                </a:solidFill>
                <a:latin typeface="Consolas" panose="020B0609020204030204" pitchFamily="49" charset="0"/>
              </a:rPr>
              <a:t> Access Point, the </a:t>
            </a:r>
            <a:r>
              <a:rPr lang="sv-SE" sz="1600" b="1" dirty="0" err="1">
                <a:solidFill>
                  <a:schemeClr val="bg1">
                    <a:lumMod val="50000"/>
                  </a:schemeClr>
                </a:solidFill>
                <a:latin typeface="Consolas" panose="020B0609020204030204" pitchFamily="49" charset="0"/>
              </a:rPr>
              <a:t>Hotspot</a:t>
            </a:r>
            <a:r>
              <a:rPr lang="sv-SE" sz="1600" b="1" dirty="0">
                <a:solidFill>
                  <a:schemeClr val="bg1">
                    <a:lumMod val="50000"/>
                  </a:schemeClr>
                </a:solidFill>
                <a:latin typeface="Consolas" panose="020B0609020204030204" pitchFamily="49" charset="0"/>
              </a:rPr>
              <a:t>, is on</a:t>
            </a:r>
          </a:p>
        </p:txBody>
      </p:sp>
      <p:cxnSp>
        <p:nvCxnSpPr>
          <p:cNvPr id="16" name="Rak pilkoppling 15">
            <a:extLst>
              <a:ext uri="{FF2B5EF4-FFF2-40B4-BE49-F238E27FC236}">
                <a16:creationId xmlns:a16="http://schemas.microsoft.com/office/drawing/2014/main" id="{33BCC9E2-191C-36B6-1A78-17CEA5D2DA65}"/>
              </a:ext>
            </a:extLst>
          </p:cNvPr>
          <p:cNvCxnSpPr>
            <a:cxnSpLocks/>
            <a:stCxn id="15" idx="1"/>
          </p:cNvCxnSpPr>
          <p:nvPr/>
        </p:nvCxnSpPr>
        <p:spPr>
          <a:xfrm flipH="1" flipV="1">
            <a:off x="7599737" y="2275981"/>
            <a:ext cx="1526385" cy="896400"/>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9" name="textruta 18">
            <a:extLst>
              <a:ext uri="{FF2B5EF4-FFF2-40B4-BE49-F238E27FC236}">
                <a16:creationId xmlns:a16="http://schemas.microsoft.com/office/drawing/2014/main" id="{687A640B-94A0-3F53-B860-9AE35EB29082}"/>
              </a:ext>
            </a:extLst>
          </p:cNvPr>
          <p:cNvSpPr txBox="1"/>
          <p:nvPr/>
        </p:nvSpPr>
        <p:spPr>
          <a:xfrm>
            <a:off x="8984598" y="4186762"/>
            <a:ext cx="2989921" cy="584775"/>
          </a:xfrm>
          <a:prstGeom prst="rect">
            <a:avLst/>
          </a:prstGeom>
          <a:noFill/>
        </p:spPr>
        <p:txBody>
          <a:bodyPr wrap="none" rtlCol="0">
            <a:spAutoFit/>
          </a:bodyPr>
          <a:lstStyle/>
          <a:p>
            <a:r>
              <a:rPr lang="sv-SE" sz="1600" b="1" dirty="0" err="1">
                <a:solidFill>
                  <a:schemeClr val="bg1">
                    <a:lumMod val="50000"/>
                  </a:schemeClr>
                </a:solidFill>
                <a:latin typeface="Consolas" panose="020B0609020204030204" pitchFamily="49" charset="0"/>
              </a:rPr>
              <a:t>there</a:t>
            </a:r>
            <a:r>
              <a:rPr lang="sv-SE" sz="1600" b="1" dirty="0">
                <a:solidFill>
                  <a:schemeClr val="bg1">
                    <a:lumMod val="50000"/>
                  </a:schemeClr>
                </a:solidFill>
                <a:latin typeface="Consolas" panose="020B0609020204030204" pitchFamily="49" charset="0"/>
              </a:rPr>
              <a:t> is </a:t>
            </a:r>
            <a:r>
              <a:rPr lang="sv-SE" sz="1600" b="1" dirty="0" err="1">
                <a:solidFill>
                  <a:schemeClr val="bg1">
                    <a:lumMod val="50000"/>
                  </a:schemeClr>
                </a:solidFill>
                <a:latin typeface="Consolas" panose="020B0609020204030204" pitchFamily="49" charset="0"/>
              </a:rPr>
              <a:t>also</a:t>
            </a:r>
            <a:r>
              <a:rPr lang="sv-SE" sz="1600" b="1" dirty="0">
                <a:solidFill>
                  <a:schemeClr val="bg1">
                    <a:lumMod val="50000"/>
                  </a:schemeClr>
                </a:solidFill>
                <a:latin typeface="Consolas" panose="020B0609020204030204" pitchFamily="49" charset="0"/>
              </a:rPr>
              <a:t> a LAN </a:t>
            </a:r>
            <a:r>
              <a:rPr lang="sv-SE" sz="1600" b="1" dirty="0" err="1">
                <a:solidFill>
                  <a:schemeClr val="bg1">
                    <a:lumMod val="50000"/>
                  </a:schemeClr>
                </a:solidFill>
                <a:latin typeface="Consolas" panose="020B0609020204030204" pitchFamily="49" charset="0"/>
              </a:rPr>
              <a:t>cable</a:t>
            </a:r>
            <a:endParaRPr lang="sv-SE" sz="1600" b="1" dirty="0">
              <a:solidFill>
                <a:schemeClr val="bg1">
                  <a:lumMod val="50000"/>
                </a:schemeClr>
              </a:solidFill>
              <a:latin typeface="Consolas" panose="020B0609020204030204" pitchFamily="49" charset="0"/>
            </a:endParaRPr>
          </a:p>
          <a:p>
            <a:r>
              <a:rPr lang="sv-SE" sz="1600" b="1" dirty="0" err="1">
                <a:solidFill>
                  <a:schemeClr val="bg1">
                    <a:lumMod val="50000"/>
                  </a:schemeClr>
                </a:solidFill>
                <a:latin typeface="Consolas" panose="020B0609020204030204" pitchFamily="49" charset="0"/>
              </a:rPr>
              <a:t>connected</a:t>
            </a:r>
            <a:r>
              <a:rPr lang="sv-SE" sz="1600" b="1" dirty="0">
                <a:solidFill>
                  <a:schemeClr val="bg1">
                    <a:lumMod val="50000"/>
                  </a:schemeClr>
                </a:solidFill>
                <a:latin typeface="Consolas" panose="020B0609020204030204" pitchFamily="49" charset="0"/>
              </a:rPr>
              <a:t> to the Streamer</a:t>
            </a:r>
          </a:p>
        </p:txBody>
      </p:sp>
      <p:cxnSp>
        <p:nvCxnSpPr>
          <p:cNvPr id="20" name="Rak pilkoppling 19">
            <a:extLst>
              <a:ext uri="{FF2B5EF4-FFF2-40B4-BE49-F238E27FC236}">
                <a16:creationId xmlns:a16="http://schemas.microsoft.com/office/drawing/2014/main" id="{CE8EFB3E-ED8E-0F3B-2EC8-467025320AC5}"/>
              </a:ext>
            </a:extLst>
          </p:cNvPr>
          <p:cNvCxnSpPr>
            <a:cxnSpLocks/>
            <a:stCxn id="19" idx="1"/>
          </p:cNvCxnSpPr>
          <p:nvPr/>
        </p:nvCxnSpPr>
        <p:spPr>
          <a:xfrm flipH="1" flipV="1">
            <a:off x="7520639" y="2740512"/>
            <a:ext cx="1463959" cy="1738638"/>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8" name="Rak pilkoppling 7">
            <a:extLst>
              <a:ext uri="{FF2B5EF4-FFF2-40B4-BE49-F238E27FC236}">
                <a16:creationId xmlns:a16="http://schemas.microsoft.com/office/drawing/2014/main" id="{3013CD3D-0546-483E-A3C6-A8CE93FCFC04}"/>
              </a:ext>
            </a:extLst>
          </p:cNvPr>
          <p:cNvCxnSpPr>
            <a:cxnSpLocks/>
          </p:cNvCxnSpPr>
          <p:nvPr/>
        </p:nvCxnSpPr>
        <p:spPr>
          <a:xfrm>
            <a:off x="2665562" y="4186762"/>
            <a:ext cx="4157931" cy="1661948"/>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3" name="Vänster klammerparentes 22">
            <a:extLst>
              <a:ext uri="{FF2B5EF4-FFF2-40B4-BE49-F238E27FC236}">
                <a16:creationId xmlns:a16="http://schemas.microsoft.com/office/drawing/2014/main" id="{87F05D2B-5C8C-EBA9-EAC5-128F12B08216}"/>
              </a:ext>
            </a:extLst>
          </p:cNvPr>
          <p:cNvSpPr/>
          <p:nvPr/>
        </p:nvSpPr>
        <p:spPr>
          <a:xfrm rot="5400000">
            <a:off x="6650969" y="5173968"/>
            <a:ext cx="345049" cy="1897811"/>
          </a:xfrm>
          <a:prstGeom prst="leftBrace">
            <a:avLst>
              <a:gd name="adj1" fmla="val 33334"/>
              <a:gd name="adj2" fmla="val 50000"/>
            </a:avLst>
          </a:prstGeom>
          <a:noFill/>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sv-SE" dirty="0"/>
          </a:p>
        </p:txBody>
      </p:sp>
    </p:spTree>
    <p:extLst>
      <p:ext uri="{BB962C8B-B14F-4D97-AF65-F5344CB8AC3E}">
        <p14:creationId xmlns:p14="http://schemas.microsoft.com/office/powerpoint/2010/main" val="350428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5330684E-FF03-B5B5-EA76-8CE4A066F4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8290042" y="111077"/>
            <a:ext cx="3052228" cy="6858000"/>
          </a:xfrm>
          <a:prstGeom prst="rect">
            <a:avLst/>
          </a:prstGeom>
        </p:spPr>
      </p:pic>
      <p:sp>
        <p:nvSpPr>
          <p:cNvPr id="3" name="Rubrik 2">
            <a:extLst>
              <a:ext uri="{FF2B5EF4-FFF2-40B4-BE49-F238E27FC236}">
                <a16:creationId xmlns:a16="http://schemas.microsoft.com/office/drawing/2014/main" id="{46924B27-229A-4544-B168-495203B919BC}"/>
              </a:ext>
            </a:extLst>
          </p:cNvPr>
          <p:cNvSpPr>
            <a:spLocks noGrp="1"/>
          </p:cNvSpPr>
          <p:nvPr>
            <p:ph type="title"/>
          </p:nvPr>
        </p:nvSpPr>
        <p:spPr/>
        <p:txBody>
          <a:bodyPr/>
          <a:lstStyle/>
          <a:p>
            <a:r>
              <a:rPr lang="sv-SE" dirty="0" err="1"/>
              <a:t>Stream</a:t>
            </a:r>
            <a:r>
              <a:rPr lang="sv-SE" dirty="0"/>
              <a:t> </a:t>
            </a:r>
            <a:r>
              <a:rPr lang="sv-SE" dirty="0" err="1"/>
              <a:t>with</a:t>
            </a:r>
            <a:r>
              <a:rPr lang="sv-SE" dirty="0"/>
              <a:t> Bluetooth</a:t>
            </a:r>
          </a:p>
        </p:txBody>
      </p:sp>
      <p:sp>
        <p:nvSpPr>
          <p:cNvPr id="16" name="textruta 15">
            <a:extLst>
              <a:ext uri="{FF2B5EF4-FFF2-40B4-BE49-F238E27FC236}">
                <a16:creationId xmlns:a16="http://schemas.microsoft.com/office/drawing/2014/main" id="{B3394D6C-C297-43F8-BADB-33360B600732}"/>
              </a:ext>
            </a:extLst>
          </p:cNvPr>
          <p:cNvSpPr txBox="1"/>
          <p:nvPr/>
        </p:nvSpPr>
        <p:spPr>
          <a:xfrm>
            <a:off x="854124" y="1352590"/>
            <a:ext cx="6121655" cy="5519653"/>
          </a:xfrm>
          <a:prstGeom prst="rect">
            <a:avLst/>
          </a:prstGeom>
          <a:noFill/>
        </p:spPr>
        <p:txBody>
          <a:bodyPr wrap="square">
            <a:spAutoFit/>
          </a:bodyPr>
          <a:lstStyle/>
          <a:p>
            <a:pPr algn="just">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Go to settings on your smart phone, turn on Bluetooth and scan for Bluetooth devices. </a:t>
            </a:r>
            <a:r>
              <a:rPr lang="en-GB" sz="1200" b="1" dirty="0">
                <a:effectLst/>
                <a:latin typeface="Consolas" panose="020B0609020204030204" pitchFamily="49" charset="0"/>
                <a:ea typeface="Times New Roman" panose="02020603050405020304" pitchFamily="18" charset="0"/>
                <a:cs typeface="Times New Roman" panose="02020603050405020304" pitchFamily="18" charset="0"/>
              </a:rPr>
              <a:t>Streamer</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will be one of them. From your phone pair and connect to </a:t>
            </a:r>
            <a:r>
              <a:rPr lang="en-GB" sz="1200" b="1" dirty="0">
                <a:effectLst/>
                <a:latin typeface="Consolas" panose="020B0609020204030204" pitchFamily="49" charset="0"/>
                <a:ea typeface="Times New Roman" panose="02020603050405020304" pitchFamily="18" charset="0"/>
                <a:cs typeface="Times New Roman" panose="02020603050405020304" pitchFamily="18" charset="0"/>
              </a:rPr>
              <a:t>Streamer</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t>
            </a:r>
            <a:br>
              <a:rPr lang="en-GB" sz="1200" dirty="0">
                <a:effectLst/>
                <a:latin typeface="Gadugi" panose="020B0502040204020203" pitchFamily="34" charset="0"/>
                <a:ea typeface="Times New Roman" panose="02020603050405020304" pitchFamily="18" charset="0"/>
                <a:cs typeface="Times New Roman" panose="02020603050405020304" pitchFamily="18" charset="0"/>
              </a:rPr>
            </a:br>
            <a:r>
              <a:rPr lang="en-GB" sz="1200" dirty="0">
                <a:latin typeface="Gadugi" panose="020B0502040204020203" pitchFamily="34" charset="0"/>
                <a:ea typeface="Times New Roman" panose="02020603050405020304" pitchFamily="18" charset="0"/>
                <a:cs typeface="Times New Roman" panose="02020603050405020304" pitchFamily="18" charset="0"/>
              </a:rPr>
              <a:t>(</a:t>
            </a:r>
            <a:r>
              <a:rPr lang="en-CA" sz="1200" dirty="0">
                <a:latin typeface="Gadugi" panose="020B0502040204020203" pitchFamily="34" charset="0"/>
                <a:ea typeface="Times New Roman" panose="02020603050405020304" pitchFamily="18" charset="0"/>
                <a:cs typeface="Times New Roman" panose="02020603050405020304" pitchFamily="18" charset="0"/>
              </a:rPr>
              <a:t>The streamer’s generic device name is </a:t>
            </a:r>
            <a:r>
              <a:rPr lang="en-CA" sz="1200" b="1" dirty="0">
                <a:latin typeface="Gadugi" panose="020B0502040204020203" pitchFamily="34" charset="0"/>
                <a:ea typeface="Times New Roman" panose="02020603050405020304" pitchFamily="18" charset="0"/>
                <a:cs typeface="Times New Roman" panose="02020603050405020304" pitchFamily="18" charset="0"/>
              </a:rPr>
              <a:t>Streamer </a:t>
            </a:r>
            <a:r>
              <a:rPr lang="en-CA" sz="1200" dirty="0">
                <a:latin typeface="Gadugi" panose="020B0502040204020203" pitchFamily="34" charset="0"/>
                <a:ea typeface="Times New Roman" panose="02020603050405020304" pitchFamily="18" charset="0"/>
                <a:cs typeface="Times New Roman" panose="02020603050405020304" pitchFamily="18" charset="0"/>
              </a:rPr>
              <a:t>for Bluetooth, Wi-Fi, Airplay,….) </a:t>
            </a:r>
          </a:p>
          <a:p>
            <a:pPr algn="just">
              <a:lnSpc>
                <a:spcPct val="115000"/>
              </a:lnSpc>
              <a:spcAft>
                <a:spcPts val="1000"/>
              </a:spcAft>
            </a:pPr>
            <a:r>
              <a:rPr lang="en-GB" sz="1200" b="1" dirty="0">
                <a:latin typeface="Gadugi" panose="020B0502040204020203" pitchFamily="34" charset="0"/>
                <a:ea typeface="Times New Roman" panose="02020603050405020304" pitchFamily="18" charset="0"/>
                <a:cs typeface="Times New Roman" panose="02020603050405020304" pitchFamily="18" charset="0"/>
              </a:rPr>
              <a:t>Important</a:t>
            </a:r>
            <a:r>
              <a:rPr lang="en-GB" sz="1200" dirty="0">
                <a:latin typeface="Gadugi" panose="020B0502040204020203" pitchFamily="34" charset="0"/>
                <a:ea typeface="Times New Roman" panose="02020603050405020304" pitchFamily="18" charset="0"/>
                <a:cs typeface="Times New Roman" panose="02020603050405020304" pitchFamily="18" charset="0"/>
              </a:rPr>
              <a:t>: the streamer should be idle in order to be connected.</a:t>
            </a: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If you cannot find </a:t>
            </a:r>
            <a:r>
              <a:rPr lang="en-GB" sz="1200" b="1" dirty="0">
                <a:latin typeface="Gadugi" panose="020B0502040204020203" pitchFamily="34" charset="0"/>
                <a:ea typeface="Times New Roman" panose="02020603050405020304" pitchFamily="18" charset="0"/>
                <a:cs typeface="Times New Roman" panose="02020603050405020304" pitchFamily="18" charset="0"/>
              </a:rPr>
              <a:t>Streamer</a:t>
            </a:r>
            <a:r>
              <a:rPr lang="en-GB" sz="1200" dirty="0">
                <a:latin typeface="Gadugi" panose="020B0502040204020203" pitchFamily="34" charset="0"/>
                <a:ea typeface="Times New Roman" panose="02020603050405020304" pitchFamily="18" charset="0"/>
                <a:cs typeface="Times New Roman" panose="02020603050405020304" pitchFamily="18" charset="0"/>
              </a:rPr>
              <a:t> – scan again. Sometimes several scans are required.</a:t>
            </a:r>
          </a:p>
          <a:p>
            <a:pPr>
              <a:lnSpc>
                <a:spcPct val="115000"/>
              </a:lnSpc>
              <a:spcAft>
                <a:spcPts val="1000"/>
              </a:spcAft>
            </a:pPr>
            <a:r>
              <a:rPr lang="en-CA" sz="1200" dirty="0">
                <a:effectLst/>
                <a:latin typeface="Gadugi" panose="020B0502040204020203" pitchFamily="34" charset="0"/>
                <a:ea typeface="Times New Roman" panose="02020603050405020304" pitchFamily="18" charset="0"/>
                <a:cs typeface="Times New Roman" panose="02020603050405020304" pitchFamily="18" charset="0"/>
              </a:rPr>
              <a:t>If they do not connect – unpair </a:t>
            </a:r>
            <a:r>
              <a:rPr lang="en-CA" sz="1200" b="1" dirty="0">
                <a:effectLst/>
                <a:latin typeface="Gadugi" panose="020B0502040204020203" pitchFamily="34" charset="0"/>
                <a:ea typeface="Times New Roman" panose="02020603050405020304" pitchFamily="18" charset="0"/>
                <a:cs typeface="Times New Roman" panose="02020603050405020304" pitchFamily="18" charset="0"/>
              </a:rPr>
              <a:t>Streamer </a:t>
            </a:r>
            <a:r>
              <a:rPr lang="en-CA" sz="1200" dirty="0">
                <a:effectLst/>
                <a:latin typeface="Gadugi" panose="020B0502040204020203" pitchFamily="34" charset="0"/>
                <a:ea typeface="Times New Roman" panose="02020603050405020304" pitchFamily="18" charset="0"/>
                <a:cs typeface="Times New Roman" panose="02020603050405020304" pitchFamily="18" charset="0"/>
              </a:rPr>
              <a:t>and connect again, sometimes that is needed…</a:t>
            </a: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As long as the phone and the streamer are </a:t>
            </a:r>
            <a:r>
              <a:rPr lang="en-GB" sz="1200" b="1" dirty="0">
                <a:latin typeface="Gadugi" panose="020B0502040204020203" pitchFamily="34" charset="0"/>
                <a:ea typeface="Times New Roman" panose="02020603050405020304" pitchFamily="18" charset="0"/>
                <a:cs typeface="Times New Roman" panose="02020603050405020304" pitchFamily="18" charset="0"/>
              </a:rPr>
              <a:t>paired</a:t>
            </a:r>
            <a:r>
              <a:rPr lang="en-GB" sz="1200" dirty="0">
                <a:latin typeface="Gadugi" panose="020B0502040204020203" pitchFamily="34" charset="0"/>
                <a:ea typeface="Times New Roman" panose="02020603050405020304" pitchFamily="18" charset="0"/>
                <a:cs typeface="Times New Roman" panose="02020603050405020304" pitchFamily="18" charset="0"/>
              </a:rPr>
              <a:t> they can easily be reconnected again.</a:t>
            </a:r>
          </a:p>
          <a:p>
            <a:pPr>
              <a:lnSpc>
                <a:spcPct val="115000"/>
              </a:lnSpc>
              <a:spcAft>
                <a:spcPts val="1000"/>
              </a:spcAft>
            </a:pPr>
            <a:endParaRPr lang="en-GB"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200" dirty="0">
                <a:latin typeface="Gadugi" panose="020B0502040204020203" pitchFamily="34" charset="0"/>
                <a:ea typeface="Times New Roman" panose="02020603050405020304" pitchFamily="18" charset="0"/>
                <a:cs typeface="Times New Roman" panose="02020603050405020304" pitchFamily="18" charset="0"/>
              </a:rPr>
              <a:t>Open up an app and </a:t>
            </a:r>
            <a:r>
              <a:rPr lang="en-GB" sz="1200" dirty="0">
                <a:latin typeface="Gadugi" panose="020B0502040204020203" pitchFamily="34" charset="0"/>
                <a:cs typeface="Times New Roman" panose="02020603050405020304" pitchFamily="18" charset="0"/>
              </a:rPr>
              <a:t>start </a:t>
            </a:r>
            <a:r>
              <a:rPr lang="en-GB" sz="1200" b="1" cap="small" spc="25" dirty="0">
                <a:latin typeface="Corbel" panose="020B0503020204020204" pitchFamily="34" charset="0"/>
              </a:rPr>
              <a:t>s</a:t>
            </a:r>
            <a:r>
              <a:rPr lang="en-GB" sz="1200" dirty="0">
                <a:latin typeface="Gadugi" panose="020B0502040204020203" pitchFamily="34" charset="0"/>
                <a:ea typeface="Times New Roman" panose="02020603050405020304" pitchFamily="18" charset="0"/>
                <a:cs typeface="Times New Roman" panose="02020603050405020304" pitchFamily="18" charset="0"/>
              </a:rPr>
              <a:t>treaming. Remember to check the volume on your device. The connection is also shown on the streamer’s Bluetooth Page</a:t>
            </a:r>
            <a:endParaRPr lang="en-CA" sz="1200" dirty="0">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CA" sz="1200" dirty="0">
              <a:effectLst/>
              <a:latin typeface="Gadugi" panose="020B0502040204020203"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altLang="sv-SE" sz="1200" b="1" dirty="0">
                <a:solidFill>
                  <a:prstClr val="black"/>
                </a:solidFill>
                <a:latin typeface="Gadugi" panose="020B0502040204020203" pitchFamily="34" charset="0"/>
                <a:cs typeface="Times New Roman" panose="02020603050405020304" pitchFamily="18" charset="0"/>
              </a:rPr>
              <a:t>Optional</a:t>
            </a:r>
            <a:r>
              <a:rPr lang="en-GB" altLang="sv-SE" sz="1200" dirty="0">
                <a:solidFill>
                  <a:prstClr val="black"/>
                </a:solidFill>
                <a:latin typeface="Gadugi" panose="020B0502040204020203" pitchFamily="34" charset="0"/>
                <a:cs typeface="Times New Roman" panose="02020603050405020304" pitchFamily="18" charset="0"/>
              </a:rPr>
              <a:t>: </a:t>
            </a:r>
            <a:br>
              <a:rPr lang="en-GB" altLang="sv-SE" sz="1200" dirty="0">
                <a:solidFill>
                  <a:prstClr val="black"/>
                </a:solidFill>
                <a:latin typeface="Gadugi" panose="020B0502040204020203" pitchFamily="34" charset="0"/>
                <a:cs typeface="Times New Roman" panose="02020603050405020304" pitchFamily="18" charset="0"/>
              </a:rPr>
            </a:br>
            <a:r>
              <a:rPr lang="en-GB" altLang="sv-SE" sz="1200" dirty="0">
                <a:solidFill>
                  <a:prstClr val="black"/>
                </a:solidFill>
                <a:latin typeface="Gadugi" panose="020B0502040204020203" pitchFamily="34" charset="0"/>
                <a:cs typeface="Times New Roman" panose="02020603050405020304" pitchFamily="18" charset="0"/>
              </a:rPr>
              <a:t>If you want to you, can always check if the Bluetooth is on by opening the streamer’s Start page or Bluetooth page.</a:t>
            </a:r>
            <a:endParaRPr lang="en-GB" altLang="sv-SE" sz="1200" u="sng" dirty="0">
              <a:solidFill>
                <a:prstClr val="black"/>
              </a:solidFill>
              <a:latin typeface="Gadugi" panose="020B0502040204020203" pitchFamily="34" charset="0"/>
              <a:cs typeface="Times New Roman" panose="02020603050405020304" pitchFamily="18" charset="0"/>
            </a:endParaRPr>
          </a:p>
          <a:p>
            <a:pPr>
              <a:lnSpc>
                <a:spcPct val="115000"/>
              </a:lnSpc>
              <a:spcAft>
                <a:spcPts val="1000"/>
              </a:spcAft>
            </a:pPr>
            <a:r>
              <a:rPr lang="en-GB" altLang="sv-SE" sz="1200" u="sng" dirty="0">
                <a:solidFill>
                  <a:prstClr val="black"/>
                </a:solidFill>
                <a:latin typeface="Gadugi" panose="020B0502040204020203" pitchFamily="34" charset="0"/>
                <a:cs typeface="Times New Roman" panose="02020603050405020304" pitchFamily="18" charset="0"/>
              </a:rPr>
              <a:t>Note</a:t>
            </a:r>
            <a:r>
              <a:rPr lang="en-GB" altLang="sv-SE" sz="1200" dirty="0">
                <a:solidFill>
                  <a:prstClr val="black"/>
                </a:solidFill>
                <a:latin typeface="Gadugi" panose="020B0502040204020203" pitchFamily="34" charset="0"/>
                <a:cs typeface="Times New Roman" panose="02020603050405020304" pitchFamily="18" charset="0"/>
              </a:rPr>
              <a:t>: normally you do not use the streamer web pages – you use your phone and  its apps to manage streaming.</a:t>
            </a:r>
            <a:endParaRPr lang="sv-SE" altLang="sv-SE" sz="1200" dirty="0">
              <a:solidFill>
                <a:prstClr val="black"/>
              </a:solidFill>
            </a:endParaRPr>
          </a:p>
          <a:p>
            <a:pPr>
              <a:lnSpc>
                <a:spcPct val="115000"/>
              </a:lnSpc>
              <a:spcAft>
                <a:spcPts val="1000"/>
              </a:spcAft>
            </a:pPr>
            <a:endParaRPr lang="en-GB" sz="1200" dirty="0">
              <a:effectLst/>
              <a:latin typeface="Gadugi" panose="020B0502040204020203" pitchFamily="34" charset="0"/>
              <a:ea typeface="Times New Roman" panose="02020603050405020304" pitchFamily="18" charset="0"/>
              <a:cs typeface="Times New Roman" panose="02020603050405020304" pitchFamily="18" charset="0"/>
            </a:endParaRPr>
          </a:p>
        </p:txBody>
      </p:sp>
      <p:grpSp>
        <p:nvGrpSpPr>
          <p:cNvPr id="22" name="Grupp 21">
            <a:extLst>
              <a:ext uri="{FF2B5EF4-FFF2-40B4-BE49-F238E27FC236}">
                <a16:creationId xmlns:a16="http://schemas.microsoft.com/office/drawing/2014/main" id="{73DE1440-CC50-4AFB-B590-2FC780E9F280}"/>
              </a:ext>
            </a:extLst>
          </p:cNvPr>
          <p:cNvGrpSpPr/>
          <p:nvPr/>
        </p:nvGrpSpPr>
        <p:grpSpPr>
          <a:xfrm>
            <a:off x="7255010" y="582329"/>
            <a:ext cx="1325260" cy="1095554"/>
            <a:chOff x="5190229" y="2613805"/>
            <a:chExt cx="1325260" cy="1095554"/>
          </a:xfrm>
        </p:grpSpPr>
        <p:sp>
          <p:nvSpPr>
            <p:cNvPr id="23" name="Ellips 22">
              <a:extLst>
                <a:ext uri="{FF2B5EF4-FFF2-40B4-BE49-F238E27FC236}">
                  <a16:creationId xmlns:a16="http://schemas.microsoft.com/office/drawing/2014/main" id="{52D35BFC-55D4-4B38-A195-4C36D5C5C585}"/>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24" name="textruta 23">
              <a:extLst>
                <a:ext uri="{FF2B5EF4-FFF2-40B4-BE49-F238E27FC236}">
                  <a16:creationId xmlns:a16="http://schemas.microsoft.com/office/drawing/2014/main" id="{F4B4C8F5-8C98-43ED-9651-5B40F9A4E3D6}"/>
                </a:ext>
              </a:extLst>
            </p:cNvPr>
            <p:cNvSpPr txBox="1"/>
            <p:nvPr/>
          </p:nvSpPr>
          <p:spPr>
            <a:xfrm>
              <a:off x="5190229" y="2851356"/>
              <a:ext cx="1325260" cy="584775"/>
            </a:xfrm>
            <a:prstGeom prst="rect">
              <a:avLst/>
            </a:prstGeom>
            <a:noFill/>
          </p:spPr>
          <p:txBody>
            <a:bodyPr wrap="square" rtlCol="0">
              <a:spAutoFit/>
            </a:bodyPr>
            <a:lstStyle/>
            <a:p>
              <a:pPr algn="ctr"/>
              <a:r>
                <a:rPr lang="sv-SE" sz="1400" b="1" dirty="0">
                  <a:solidFill>
                    <a:schemeClr val="bg1">
                      <a:lumMod val="95000"/>
                    </a:schemeClr>
                  </a:solidFill>
                  <a:latin typeface="Consolas" panose="020B0609020204030204" pitchFamily="49" charset="0"/>
                </a:rPr>
                <a:t>Bluetooth</a:t>
              </a:r>
              <a:br>
                <a:rPr lang="sv-SE" b="1" dirty="0">
                  <a:solidFill>
                    <a:schemeClr val="bg1">
                      <a:lumMod val="95000"/>
                    </a:schemeClr>
                  </a:solidFill>
                  <a:latin typeface="Consolas" panose="020B0609020204030204" pitchFamily="49" charset="0"/>
                </a:rPr>
              </a:br>
              <a:r>
                <a:rPr lang="sv-SE" b="1" dirty="0">
                  <a:solidFill>
                    <a:schemeClr val="bg1">
                      <a:lumMod val="95000"/>
                    </a:schemeClr>
                  </a:solidFill>
                  <a:latin typeface="Consolas" panose="020B0609020204030204" pitchFamily="49" charset="0"/>
                </a:rPr>
                <a:t>Page</a:t>
              </a:r>
              <a:endParaRPr lang="sv-SE" b="1" dirty="0">
                <a:solidFill>
                  <a:schemeClr val="bg1">
                    <a:lumMod val="95000"/>
                  </a:schemeClr>
                </a:solidFill>
              </a:endParaRPr>
            </a:p>
          </p:txBody>
        </p:sp>
      </p:grpSp>
      <p:sp>
        <p:nvSpPr>
          <p:cNvPr id="28" name="textruta 27">
            <a:extLst>
              <a:ext uri="{FF2B5EF4-FFF2-40B4-BE49-F238E27FC236}">
                <a16:creationId xmlns:a16="http://schemas.microsoft.com/office/drawing/2014/main" id="{C1F1A767-DA0F-4097-848A-BE3A8EF30938}"/>
              </a:ext>
            </a:extLst>
          </p:cNvPr>
          <p:cNvSpPr txBox="1"/>
          <p:nvPr/>
        </p:nvSpPr>
        <p:spPr>
          <a:xfrm>
            <a:off x="6918563" y="3940553"/>
            <a:ext cx="1277914" cy="523220"/>
          </a:xfrm>
          <a:prstGeom prst="rect">
            <a:avLst/>
          </a:prstGeom>
          <a:noFill/>
        </p:spPr>
        <p:txBody>
          <a:bodyPr wrap="none" rtlCol="0">
            <a:spAutoFit/>
          </a:bodyPr>
          <a:lstStyle/>
          <a:p>
            <a:r>
              <a:rPr lang="sv-SE" sz="1400" b="1" dirty="0" err="1">
                <a:solidFill>
                  <a:schemeClr val="bg1">
                    <a:lumMod val="50000"/>
                  </a:schemeClr>
                </a:solidFill>
                <a:latin typeface="Consolas" panose="020B0609020204030204" pitchFamily="49" charset="0"/>
              </a:rPr>
              <a:t>connected</a:t>
            </a:r>
            <a:r>
              <a:rPr lang="sv-SE" sz="1400" b="1" dirty="0">
                <a:solidFill>
                  <a:schemeClr val="bg1">
                    <a:lumMod val="50000"/>
                  </a:schemeClr>
                </a:solidFill>
                <a:latin typeface="Consolas" panose="020B0609020204030204" pitchFamily="49" charset="0"/>
              </a:rPr>
              <a:t> </a:t>
            </a:r>
          </a:p>
          <a:p>
            <a:r>
              <a:rPr lang="sv-SE" sz="1400" b="1" dirty="0">
                <a:solidFill>
                  <a:schemeClr val="bg1">
                    <a:lumMod val="50000"/>
                  </a:schemeClr>
                </a:solidFill>
                <a:latin typeface="Consolas" panose="020B0609020204030204" pitchFamily="49" charset="0"/>
              </a:rPr>
              <a:t>to Streamer</a:t>
            </a:r>
          </a:p>
        </p:txBody>
      </p:sp>
      <p:grpSp>
        <p:nvGrpSpPr>
          <p:cNvPr id="31" name="Grupp 30">
            <a:extLst>
              <a:ext uri="{FF2B5EF4-FFF2-40B4-BE49-F238E27FC236}">
                <a16:creationId xmlns:a16="http://schemas.microsoft.com/office/drawing/2014/main" id="{65B1F006-D487-406E-892E-B32C93DD721A}"/>
              </a:ext>
            </a:extLst>
          </p:cNvPr>
          <p:cNvGrpSpPr/>
          <p:nvPr/>
        </p:nvGrpSpPr>
        <p:grpSpPr>
          <a:xfrm>
            <a:off x="323025" y="1323700"/>
            <a:ext cx="493552" cy="570141"/>
            <a:chOff x="6607834" y="288536"/>
            <a:chExt cx="493552" cy="570141"/>
          </a:xfrm>
        </p:grpSpPr>
        <p:sp>
          <p:nvSpPr>
            <p:cNvPr id="29" name="Ellips 28">
              <a:extLst>
                <a:ext uri="{FF2B5EF4-FFF2-40B4-BE49-F238E27FC236}">
                  <a16:creationId xmlns:a16="http://schemas.microsoft.com/office/drawing/2014/main" id="{89ABF7DF-8843-4751-B9D4-F9CEBF7EEAFD}"/>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extruta 29">
              <a:extLst>
                <a:ext uri="{FF2B5EF4-FFF2-40B4-BE49-F238E27FC236}">
                  <a16:creationId xmlns:a16="http://schemas.microsoft.com/office/drawing/2014/main" id="{9352DE08-6BCB-4F16-B8FB-F9D6D9FFFEA1}"/>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grpSp>
        <p:nvGrpSpPr>
          <p:cNvPr id="32" name="Grupp 31">
            <a:extLst>
              <a:ext uri="{FF2B5EF4-FFF2-40B4-BE49-F238E27FC236}">
                <a16:creationId xmlns:a16="http://schemas.microsoft.com/office/drawing/2014/main" id="{AA7F9CEE-C184-4B62-9262-0642ECBB175C}"/>
              </a:ext>
            </a:extLst>
          </p:cNvPr>
          <p:cNvGrpSpPr/>
          <p:nvPr/>
        </p:nvGrpSpPr>
        <p:grpSpPr>
          <a:xfrm>
            <a:off x="313790" y="4269586"/>
            <a:ext cx="493552" cy="570141"/>
            <a:chOff x="6607834" y="288536"/>
            <a:chExt cx="493552" cy="570141"/>
          </a:xfrm>
        </p:grpSpPr>
        <p:sp>
          <p:nvSpPr>
            <p:cNvPr id="33" name="Ellips 32">
              <a:extLst>
                <a:ext uri="{FF2B5EF4-FFF2-40B4-BE49-F238E27FC236}">
                  <a16:creationId xmlns:a16="http://schemas.microsoft.com/office/drawing/2014/main" id="{FC46DCA3-F428-49D6-8E36-534A7D832406}"/>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extruta 33">
              <a:extLst>
                <a:ext uri="{FF2B5EF4-FFF2-40B4-BE49-F238E27FC236}">
                  <a16:creationId xmlns:a16="http://schemas.microsoft.com/office/drawing/2014/main" id="{1B45C795-3874-4DEA-86FA-A721672DA785}"/>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cxnSp>
        <p:nvCxnSpPr>
          <p:cNvPr id="21" name="Koppling: vinklad 20">
            <a:extLst>
              <a:ext uri="{FF2B5EF4-FFF2-40B4-BE49-F238E27FC236}">
                <a16:creationId xmlns:a16="http://schemas.microsoft.com/office/drawing/2014/main" id="{0C05D0D3-5081-CC99-88DC-27ADCA765FCB}"/>
              </a:ext>
            </a:extLst>
          </p:cNvPr>
          <p:cNvCxnSpPr>
            <a:cxnSpLocks/>
            <a:stCxn id="28" idx="0"/>
          </p:cNvCxnSpPr>
          <p:nvPr/>
        </p:nvCxnSpPr>
        <p:spPr>
          <a:xfrm rot="5400000" flipH="1" flipV="1">
            <a:off x="7603981" y="3104830"/>
            <a:ext cx="789263" cy="882184"/>
          </a:xfrm>
          <a:prstGeom prst="bentConnector2">
            <a:avLst/>
          </a:prstGeom>
          <a:ln w="28575">
            <a:solidFill>
              <a:srgbClr val="E7782C"/>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Grupp 6">
            <a:extLst>
              <a:ext uri="{FF2B5EF4-FFF2-40B4-BE49-F238E27FC236}">
                <a16:creationId xmlns:a16="http://schemas.microsoft.com/office/drawing/2014/main" id="{1316E94C-16BF-09D5-3AEC-4C62874739DB}"/>
              </a:ext>
            </a:extLst>
          </p:cNvPr>
          <p:cNvGrpSpPr/>
          <p:nvPr/>
        </p:nvGrpSpPr>
        <p:grpSpPr>
          <a:xfrm>
            <a:off x="313790" y="5187474"/>
            <a:ext cx="493552" cy="540473"/>
            <a:chOff x="6607834" y="318204"/>
            <a:chExt cx="493552" cy="540473"/>
          </a:xfrm>
        </p:grpSpPr>
        <p:sp>
          <p:nvSpPr>
            <p:cNvPr id="8" name="Ellips 7">
              <a:extLst>
                <a:ext uri="{FF2B5EF4-FFF2-40B4-BE49-F238E27FC236}">
                  <a16:creationId xmlns:a16="http://schemas.microsoft.com/office/drawing/2014/main" id="{022B3055-5EBB-AC82-ED04-96EE1136358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ruta 8">
              <a:extLst>
                <a:ext uri="{FF2B5EF4-FFF2-40B4-BE49-F238E27FC236}">
                  <a16:creationId xmlns:a16="http://schemas.microsoft.com/office/drawing/2014/main" id="{795AB1C5-5F20-2B89-C8BC-BEA8A89EEC20}"/>
                </a:ext>
              </a:extLst>
            </p:cNvPr>
            <p:cNvSpPr txBox="1"/>
            <p:nvPr/>
          </p:nvSpPr>
          <p:spPr>
            <a:xfrm>
              <a:off x="6695395" y="318204"/>
              <a:ext cx="324128" cy="461665"/>
            </a:xfrm>
            <a:prstGeom prst="rect">
              <a:avLst/>
            </a:prstGeom>
            <a:noFill/>
          </p:spPr>
          <p:txBody>
            <a:bodyPr wrap="none" rtlCol="0">
              <a:spAutoFit/>
            </a:bodyPr>
            <a:lstStyle/>
            <a:p>
              <a:r>
                <a:rPr lang="sv-SE" sz="2400" dirty="0">
                  <a:solidFill>
                    <a:schemeClr val="bg1">
                      <a:lumMod val="95000"/>
                    </a:schemeClr>
                  </a:solidFill>
                  <a:latin typeface="Corbel" panose="020B0503020204020204" pitchFamily="34" charset="0"/>
                </a:rPr>
                <a:t>3</a:t>
              </a:r>
            </a:p>
          </p:txBody>
        </p:sp>
      </p:grpSp>
      <p:grpSp>
        <p:nvGrpSpPr>
          <p:cNvPr id="10" name="Grupp 9">
            <a:extLst>
              <a:ext uri="{FF2B5EF4-FFF2-40B4-BE49-F238E27FC236}">
                <a16:creationId xmlns:a16="http://schemas.microsoft.com/office/drawing/2014/main" id="{BDD89D45-E768-4731-063D-22408D35BE07}"/>
              </a:ext>
            </a:extLst>
          </p:cNvPr>
          <p:cNvGrpSpPr/>
          <p:nvPr/>
        </p:nvGrpSpPr>
        <p:grpSpPr>
          <a:xfrm>
            <a:off x="7996484" y="2401877"/>
            <a:ext cx="493552" cy="540473"/>
            <a:chOff x="6607834" y="318204"/>
            <a:chExt cx="493552" cy="540473"/>
          </a:xfrm>
        </p:grpSpPr>
        <p:sp>
          <p:nvSpPr>
            <p:cNvPr id="11" name="Ellips 10">
              <a:extLst>
                <a:ext uri="{FF2B5EF4-FFF2-40B4-BE49-F238E27FC236}">
                  <a16:creationId xmlns:a16="http://schemas.microsoft.com/office/drawing/2014/main" id="{B4D423C3-5A87-DA85-6EEA-ACF927C4B3B0}"/>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ruta 11">
              <a:extLst>
                <a:ext uri="{FF2B5EF4-FFF2-40B4-BE49-F238E27FC236}">
                  <a16:creationId xmlns:a16="http://schemas.microsoft.com/office/drawing/2014/main" id="{F71BC540-50EA-76AA-3DCA-87FC918372E4}"/>
                </a:ext>
              </a:extLst>
            </p:cNvPr>
            <p:cNvSpPr txBox="1"/>
            <p:nvPr/>
          </p:nvSpPr>
          <p:spPr>
            <a:xfrm>
              <a:off x="6695395" y="318204"/>
              <a:ext cx="324128" cy="461665"/>
            </a:xfrm>
            <a:prstGeom prst="rect">
              <a:avLst/>
            </a:prstGeom>
            <a:noFill/>
          </p:spPr>
          <p:txBody>
            <a:bodyPr wrap="none" rtlCol="0">
              <a:spAutoFit/>
            </a:bodyPr>
            <a:lstStyle/>
            <a:p>
              <a:r>
                <a:rPr lang="sv-SE" sz="2400" dirty="0">
                  <a:solidFill>
                    <a:schemeClr val="bg1">
                      <a:lumMod val="95000"/>
                    </a:schemeClr>
                  </a:solidFill>
                  <a:latin typeface="Corbel" panose="020B0503020204020204" pitchFamily="34" charset="0"/>
                </a:rPr>
                <a:t>3</a:t>
              </a:r>
            </a:p>
          </p:txBody>
        </p:sp>
      </p:grpSp>
    </p:spTree>
    <p:extLst>
      <p:ext uri="{BB962C8B-B14F-4D97-AF65-F5344CB8AC3E}">
        <p14:creationId xmlns:p14="http://schemas.microsoft.com/office/powerpoint/2010/main" val="307697572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objekt 33">
            <a:extLst>
              <a:ext uri="{FF2B5EF4-FFF2-40B4-BE49-F238E27FC236}">
                <a16:creationId xmlns:a16="http://schemas.microsoft.com/office/drawing/2014/main" id="{7B4F199D-922B-8EFB-EB84-D7557ED08FD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619630" y="204756"/>
            <a:ext cx="3715268" cy="6392167"/>
          </a:xfrm>
          <a:prstGeom prst="rect">
            <a:avLst/>
          </a:prstGeom>
        </p:spPr>
      </p:pic>
      <p:sp>
        <p:nvSpPr>
          <p:cNvPr id="2" name="Rubrik 1">
            <a:extLst>
              <a:ext uri="{FF2B5EF4-FFF2-40B4-BE49-F238E27FC236}">
                <a16:creationId xmlns:a16="http://schemas.microsoft.com/office/drawing/2014/main" id="{6CD04D87-774A-4F4A-A0B5-87BC2D97C563}"/>
              </a:ext>
            </a:extLst>
          </p:cNvPr>
          <p:cNvSpPr>
            <a:spLocks noGrp="1"/>
          </p:cNvSpPr>
          <p:nvPr>
            <p:ph type="title"/>
          </p:nvPr>
        </p:nvSpPr>
        <p:spPr/>
        <p:txBody>
          <a:bodyPr/>
          <a:lstStyle/>
          <a:p>
            <a:r>
              <a:rPr lang="sv-SE" dirty="0"/>
              <a:t>Connect to Wi-Fi</a:t>
            </a:r>
            <a:endParaRPr lang="sv-SE" dirty="0">
              <a:solidFill>
                <a:schemeClr val="bg1"/>
              </a:solidFill>
            </a:endParaRPr>
          </a:p>
        </p:txBody>
      </p:sp>
      <p:sp>
        <p:nvSpPr>
          <p:cNvPr id="6" name="textruta 5">
            <a:extLst>
              <a:ext uri="{FF2B5EF4-FFF2-40B4-BE49-F238E27FC236}">
                <a16:creationId xmlns:a16="http://schemas.microsoft.com/office/drawing/2014/main" id="{1ECE7E33-4CBD-41C5-ABD2-0A9CAA176E1A}"/>
              </a:ext>
            </a:extLst>
          </p:cNvPr>
          <p:cNvSpPr txBox="1"/>
          <p:nvPr/>
        </p:nvSpPr>
        <p:spPr>
          <a:xfrm>
            <a:off x="838200" y="1334280"/>
            <a:ext cx="3716214" cy="1895712"/>
          </a:xfrm>
          <a:prstGeom prst="rect">
            <a:avLst/>
          </a:prstGeom>
          <a:noFill/>
        </p:spPr>
        <p:txBody>
          <a:bodyPr wrap="square">
            <a:spAutoFit/>
          </a:bodyPr>
          <a:lstStyle/>
          <a:p>
            <a:pPr algn="just">
              <a:lnSpc>
                <a:spcPct val="112000"/>
              </a:lnSpc>
              <a:spcBef>
                <a:spcPts val="1000"/>
              </a:spcBef>
            </a:pPr>
            <a:r>
              <a:rPr lang="en-US" sz="1200" b="1" cap="small" spc="25" dirty="0">
                <a:effectLst/>
                <a:latin typeface="Corbel" panose="020B0503020204020204" pitchFamily="34" charset="0"/>
              </a:rPr>
              <a:t>Find the Wi-Fi network </a:t>
            </a:r>
            <a:r>
              <a:rPr lang="en-US" sz="1200" b="1" cap="small" spc="25" dirty="0">
                <a:effectLst/>
                <a:latin typeface="Consolas" panose="020B0609020204030204" pitchFamily="49" charset="0"/>
              </a:rPr>
              <a:t>Streamer</a:t>
            </a:r>
            <a:endParaRPr lang="sv-SE" sz="1200" b="1" cap="small" spc="25" dirty="0">
              <a:effectLst/>
              <a:latin typeface="Corbel" panose="020B0503020204020204" pitchFamily="34" charset="0"/>
            </a:endParaRPr>
          </a:p>
          <a:p>
            <a:pPr>
              <a:lnSpc>
                <a:spcPct val="115000"/>
              </a:lnSpc>
              <a:spcAft>
                <a:spcPts val="1000"/>
              </a:spcAft>
            </a:pPr>
            <a:r>
              <a:rPr lang="en-GB" sz="1200" dirty="0">
                <a:effectLst/>
                <a:latin typeface="Gadugi" panose="020B0502040204020203" pitchFamily="34" charset="0"/>
                <a:ea typeface="Times New Roman" panose="02020603050405020304" pitchFamily="18" charset="0"/>
                <a:cs typeface="Times New Roman" panose="02020603050405020304" pitchFamily="18" charset="0"/>
              </a:rPr>
              <a:t>Scan for the Wi-Fi network with the SSID name </a:t>
            </a:r>
            <a:r>
              <a:rPr lang="en-GB" sz="1200" b="1" spc="50" dirty="0">
                <a:effectLst/>
                <a:latin typeface="Consolas" panose="020B0609020204030204" pitchFamily="49" charset="0"/>
                <a:ea typeface="Times New Roman" panose="02020603050405020304" pitchFamily="18" charset="0"/>
                <a:cs typeface="Times New Roman" panose="02020603050405020304" pitchFamily="18" charset="0"/>
              </a:rPr>
              <a:t>Streamer, </a:t>
            </a:r>
            <a:r>
              <a:rPr lang="en-GB" sz="1200" dirty="0">
                <a:latin typeface="Gadugi" panose="020B0502040204020203" pitchFamily="34" charset="0"/>
                <a:cs typeface="Times New Roman" panose="02020603050405020304" pitchFamily="18" charset="0"/>
              </a:rPr>
              <a:t>or use the QR code</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The Wi-Fi network called </a:t>
            </a:r>
            <a:r>
              <a:rPr lang="en-GB" sz="1200" b="1" dirty="0">
                <a:effectLst/>
                <a:latin typeface="Consolas" panose="020B0609020204030204" pitchFamily="49" charset="0"/>
                <a:ea typeface="Times New Roman" panose="02020603050405020304" pitchFamily="18" charset="0"/>
                <a:cs typeface="Times New Roman" panose="02020603050405020304" pitchFamily="18" charset="0"/>
              </a:rPr>
              <a:t>Streamer</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is the </a:t>
            </a:r>
            <a:r>
              <a:rPr lang="en-GB" sz="1200" b="1" dirty="0">
                <a:effectLst/>
                <a:latin typeface="Gadugi" panose="020B0502040204020203" pitchFamily="34" charset="0"/>
                <a:ea typeface="Times New Roman" panose="02020603050405020304" pitchFamily="18" charset="0"/>
                <a:cs typeface="Times New Roman" panose="02020603050405020304" pitchFamily="18" charset="0"/>
              </a:rPr>
              <a:t>Streamer’s </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own Wi-Fi network, it is </a:t>
            </a:r>
            <a:r>
              <a:rPr lang="en-GB" sz="1200" b="1" u="sng" dirty="0">
                <a:solidFill>
                  <a:srgbClr val="C00000"/>
                </a:solidFill>
                <a:effectLst/>
                <a:latin typeface="Gadugi" panose="020B0502040204020203" pitchFamily="34" charset="0"/>
                <a:ea typeface="Times New Roman" panose="02020603050405020304" pitchFamily="18" charset="0"/>
                <a:cs typeface="Times New Roman" panose="02020603050405020304" pitchFamily="18" charset="0"/>
              </a:rPr>
              <a:t>not</a:t>
            </a:r>
            <a:r>
              <a:rPr lang="en-GB" sz="1200" dirty="0">
                <a:effectLst/>
                <a:latin typeface="Gadugi" panose="020B0502040204020203" pitchFamily="34" charset="0"/>
                <a:ea typeface="Times New Roman" panose="02020603050405020304" pitchFamily="18" charset="0"/>
                <a:cs typeface="Times New Roman" panose="02020603050405020304" pitchFamily="18" charset="0"/>
              </a:rPr>
              <a:t> a part of your home network. It is a solitaire Wi-Fi access point - a hotspot </a:t>
            </a:r>
            <a:r>
              <a:rPr lang="en-GB" sz="1050" dirty="0">
                <a:effectLst/>
                <a:latin typeface="Gadugi" panose="020B0502040204020203" pitchFamily="34" charset="0"/>
                <a:ea typeface="Times New Roman" panose="02020603050405020304" pitchFamily="18" charset="0"/>
                <a:cs typeface="Times New Roman" panose="02020603050405020304" pitchFamily="18" charset="0"/>
              </a:rPr>
              <a:t>(it is</a:t>
            </a:r>
            <a:r>
              <a:rPr lang="en-GB" sz="1050" dirty="0">
                <a:latin typeface="Gadugi" panose="020B0502040204020203" pitchFamily="34" charset="0"/>
                <a:ea typeface="Times New Roman" panose="02020603050405020304" pitchFamily="18" charset="0"/>
                <a:cs typeface="Times New Roman" panose="02020603050405020304" pitchFamily="18" charset="0"/>
              </a:rPr>
              <a:t> only used for setup)</a:t>
            </a:r>
            <a:r>
              <a:rPr lang="en-GB" sz="1200" dirty="0">
                <a:latin typeface="Gadugi" panose="020B0502040204020203" pitchFamily="34" charset="0"/>
                <a:ea typeface="Times New Roman" panose="02020603050405020304" pitchFamily="18" charset="0"/>
                <a:cs typeface="Times New Roman" panose="02020603050405020304" pitchFamily="18" charset="0"/>
              </a:rPr>
              <a:t>.</a:t>
            </a:r>
          </a:p>
          <a:p>
            <a:pPr>
              <a:lnSpc>
                <a:spcPct val="115000"/>
              </a:lnSpc>
              <a:spcAft>
                <a:spcPts val="1000"/>
              </a:spcAft>
            </a:pPr>
            <a:endParaRPr lang="sv-SE" sz="1200" dirty="0">
              <a:effectLst/>
              <a:latin typeface="Gadugi" panose="020B0502040204020203" pitchFamily="34" charset="0"/>
              <a:ea typeface="Times New Roman" panose="02020603050405020304" pitchFamily="18" charset="0"/>
              <a:cs typeface="Times New Roman" panose="02020603050405020304" pitchFamily="18" charset="0"/>
            </a:endParaRPr>
          </a:p>
        </p:txBody>
      </p:sp>
      <p:grpSp>
        <p:nvGrpSpPr>
          <p:cNvPr id="7" name="Grupp 6">
            <a:extLst>
              <a:ext uri="{FF2B5EF4-FFF2-40B4-BE49-F238E27FC236}">
                <a16:creationId xmlns:a16="http://schemas.microsoft.com/office/drawing/2014/main" id="{974AE747-EE3B-4765-911D-EC0F26164AA7}"/>
              </a:ext>
            </a:extLst>
          </p:cNvPr>
          <p:cNvGrpSpPr/>
          <p:nvPr/>
        </p:nvGrpSpPr>
        <p:grpSpPr>
          <a:xfrm>
            <a:off x="323025" y="1177058"/>
            <a:ext cx="493552" cy="570141"/>
            <a:chOff x="6607834" y="288536"/>
            <a:chExt cx="493552" cy="570141"/>
          </a:xfrm>
        </p:grpSpPr>
        <p:sp>
          <p:nvSpPr>
            <p:cNvPr id="8" name="Ellips 7">
              <a:extLst>
                <a:ext uri="{FF2B5EF4-FFF2-40B4-BE49-F238E27FC236}">
                  <a16:creationId xmlns:a16="http://schemas.microsoft.com/office/drawing/2014/main" id="{7B47C77A-53C3-4CF4-9D8C-AB8D16FE67D8}"/>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ruta 8">
              <a:extLst>
                <a:ext uri="{FF2B5EF4-FFF2-40B4-BE49-F238E27FC236}">
                  <a16:creationId xmlns:a16="http://schemas.microsoft.com/office/drawing/2014/main" id="{F9FB77C3-61F1-4712-B065-4B7E8FB95603}"/>
                </a:ext>
              </a:extLst>
            </p:cNvPr>
            <p:cNvSpPr txBox="1"/>
            <p:nvPr/>
          </p:nvSpPr>
          <p:spPr>
            <a:xfrm>
              <a:off x="6682127" y="288536"/>
              <a:ext cx="344966"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1</a:t>
              </a:r>
            </a:p>
          </p:txBody>
        </p:sp>
      </p:grpSp>
      <p:sp>
        <p:nvSpPr>
          <p:cNvPr id="14" name="textruta 13">
            <a:extLst>
              <a:ext uri="{FF2B5EF4-FFF2-40B4-BE49-F238E27FC236}">
                <a16:creationId xmlns:a16="http://schemas.microsoft.com/office/drawing/2014/main" id="{78241675-A097-4CA9-8BFC-8CEFF50E24AB}"/>
              </a:ext>
            </a:extLst>
          </p:cNvPr>
          <p:cNvSpPr txBox="1"/>
          <p:nvPr/>
        </p:nvSpPr>
        <p:spPr>
          <a:xfrm>
            <a:off x="838199" y="2991211"/>
            <a:ext cx="3716215" cy="2884508"/>
          </a:xfrm>
          <a:prstGeom prst="rect">
            <a:avLst/>
          </a:prstGeom>
          <a:noFill/>
        </p:spPr>
        <p:txBody>
          <a:bodyPr wrap="square">
            <a:spAutoFit/>
          </a:bodyPr>
          <a:lstStyle/>
          <a:p>
            <a:pPr marR="0" lvl="0" indent="0" algn="just" fontAlgn="base">
              <a:lnSpc>
                <a:spcPct val="112000"/>
              </a:lnSpc>
              <a:spcBef>
                <a:spcPts val="1000"/>
              </a:spcBef>
              <a:spcAft>
                <a:spcPct val="0"/>
              </a:spcAft>
              <a:buClrTx/>
              <a:buSzTx/>
              <a:buFontTx/>
              <a:buNone/>
              <a:tabLst/>
            </a:pPr>
            <a:r>
              <a:rPr lang="en-GB" altLang="sv-SE" sz="1200" b="1" cap="small" spc="25" dirty="0">
                <a:latin typeface="Corbel" panose="020B0503020204020204" pitchFamily="34" charset="0"/>
              </a:rPr>
              <a:t>Connect your phone to </a:t>
            </a:r>
            <a:r>
              <a:rPr lang="en-US" altLang="sv-SE" sz="1200" b="1" cap="small" spc="25" dirty="0">
                <a:latin typeface="Corbel" panose="020B0503020204020204" pitchFamily="34" charset="0"/>
              </a:rPr>
              <a:t>Streamer Wi-Fi network</a:t>
            </a:r>
            <a:endParaRPr lang="sv-SE" altLang="sv-SE" sz="1200" b="1" cap="small" spc="25" dirty="0">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Connect to the </a:t>
            </a:r>
            <a:r>
              <a:rPr kumimoji="0" lang="en-GB" altLang="sv-SE" sz="1200" b="1"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Streamer</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Hotspot by using the password </a:t>
            </a:r>
            <a:r>
              <a:rPr kumimoji="0" lang="en-GB" altLang="sv-SE" sz="1200" b="1" i="0" u="none" strike="noStrike" cap="none" normalizeH="0" baseline="0" dirty="0" err="1">
                <a:ln>
                  <a:noFill/>
                </a:ln>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retrostreamer</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Wait for a while… </a:t>
            </a:r>
            <a:b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b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…and eventually the connection will be established.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Use the QR code or </a:t>
            </a: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i</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f you use an iPhone or Windows, Mac, Linux computer just enter the url</a:t>
            </a: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a:t>
            </a:r>
            <a:r>
              <a:rPr lang="en-GB" altLang="sv-SE" dirty="0">
                <a:solidFill>
                  <a:srgbClr val="0070C0"/>
                </a:solidFill>
                <a:hlinkClick r:id="rId4">
                  <a:extLst>
                    <a:ext uri="{A12FA001-AC4F-418D-AE19-62706E023703}">
                      <ahyp:hlinkClr xmlns:ahyp="http://schemas.microsoft.com/office/drawing/2018/hyperlinkcolor" val="tx"/>
                    </a:ext>
                  </a:extLst>
                </a:hlinkClick>
              </a:rPr>
              <a:t>h</a:t>
            </a:r>
            <a:r>
              <a:rPr lang="en-GB" altLang="sv-SE" dirty="0" bmk="">
                <a:solidFill>
                  <a:srgbClr val="0070C0"/>
                </a:solidFill>
                <a:hlinkClick r:id="rId4">
                  <a:extLst>
                    <a:ext uri="{A12FA001-AC4F-418D-AE19-62706E023703}">
                      <ahyp:hlinkClr xmlns:ahyp="http://schemas.microsoft.com/office/drawing/2018/hyperlinkcolor" val="tx"/>
                    </a:ext>
                  </a:extLst>
                </a:hlinkClick>
              </a:rPr>
              <a:t>ttp://</a:t>
            </a:r>
            <a:r>
              <a:rPr lang="en-GB" altLang="sv-SE" dirty="0">
                <a:solidFill>
                  <a:srgbClr val="0070C0"/>
                </a:solidFill>
                <a:hlinkClick r:id="rId4">
                  <a:extLst>
                    <a:ext uri="{A12FA001-AC4F-418D-AE19-62706E023703}">
                      <ahyp:hlinkClr xmlns:ahyp="http://schemas.microsoft.com/office/drawing/2018/hyperlinkcolor" val="tx"/>
                    </a:ext>
                  </a:extLst>
                </a:hlinkClick>
              </a:rPr>
              <a:t>streamer.local </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in your web browser of choice</a:t>
            </a: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 t</a:t>
            </a: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hen the s</a:t>
            </a: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tart page will open.  </a:t>
            </a:r>
          </a:p>
          <a:p>
            <a:pPr marL="0" marR="0" lvl="0" indent="0" algn="l" defTabSz="914400" rtl="0" eaLnBrk="0" fontAlgn="base" latinLnBrk="0" hangingPunct="0">
              <a:lnSpc>
                <a:spcPct val="100000"/>
              </a:lnSpc>
              <a:spcBef>
                <a:spcPct val="0"/>
              </a:spcBef>
              <a:spcAft>
                <a:spcPct val="0"/>
              </a:spcAft>
              <a:buClrTx/>
              <a:buSzTx/>
              <a:buFontTx/>
              <a:buNone/>
              <a:tabLst/>
            </a:pPr>
            <a:r>
              <a:rPr lang="en-GB" altLang="sv-SE" sz="1200" dirty="0">
                <a:latin typeface="Gadugi" panose="020B0502040204020203" pitchFamily="34" charset="0"/>
                <a:ea typeface="Times New Roman" panose="02020603050405020304" pitchFamily="18" charset="0"/>
                <a:cs typeface="Times New Roman" panose="02020603050405020304" pitchFamily="18" charset="0"/>
              </a:rPr>
              <a:t>Or try </a:t>
            </a:r>
            <a:r>
              <a:rPr lang="en-CA" altLang="sv-SE" dirty="0" bmk="">
                <a:solidFill>
                  <a:srgbClr val="0070C0"/>
                </a:solidFill>
                <a:hlinkClick r:id="rId5" action="ppaction://hlinkfile"/>
              </a:rPr>
              <a:t>10.0.0.1</a:t>
            </a:r>
            <a:r>
              <a:rPr lang="en-CA" altLang="sv-SE" sz="1200" b="1" dirty="0" bmk="">
                <a:latin typeface="Consolas" panose="020B0609020204030204" pitchFamily="49" charset="0"/>
                <a:cs typeface="Times New Roman" panose="02020603050405020304" pitchFamily="18" charset="0"/>
              </a:rPr>
              <a:t> </a:t>
            </a:r>
            <a:r>
              <a:rPr lang="en-CA" altLang="sv-SE" sz="1200" dirty="0" bmk="">
                <a:latin typeface="Gadugi" panose="020B0502040204020203" pitchFamily="34" charset="0"/>
                <a:cs typeface="Times New Roman" panose="02020603050405020304" pitchFamily="18" charset="0"/>
              </a:rPr>
              <a:t>(the ip address).</a:t>
            </a:r>
            <a:endParaRPr lang="en-GB" altLang="sv-SE" sz="1200" dirty="0">
              <a:latin typeface="Gadug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sv-SE" sz="6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If you use an </a:t>
            </a: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Android device you might have to enter the ip address </a:t>
            </a:r>
            <a:r>
              <a:rPr lang="en-CA" altLang="sv-SE" sz="1200" b="1" dirty="0" bmk="">
                <a:latin typeface="Consolas" panose="020B0609020204030204" pitchFamily="49" charset="0"/>
                <a:cs typeface="Times New Roman" panose="02020603050405020304" pitchFamily="18" charset="0"/>
              </a:rPr>
              <a:t>10.0.0.1</a:t>
            </a: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a:t>
            </a:r>
            <a:b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b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…and the start page of the </a:t>
            </a:r>
            <a:r>
              <a:rPr kumimoji="0" lang="en-CA" altLang="sv-SE" sz="1200" b="1"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Streamer</a:t>
            </a:r>
            <a:r>
              <a:rPr kumimoji="0" lang="en-CA" altLang="sv-SE" sz="1200" b="0" i="0" u="none" strike="noStrike" cap="none" normalizeH="0" baseline="0" dirty="0">
                <a:ln>
                  <a:noFill/>
                </a:ln>
                <a:solidFill>
                  <a:schemeClr val="tx1"/>
                </a:solidFill>
                <a:effectLst/>
                <a:latin typeface="Gadugi" panose="020B0502040204020203" pitchFamily="34" charset="0"/>
                <a:ea typeface="Times New Roman" panose="02020603050405020304" pitchFamily="18" charset="0"/>
                <a:cs typeface="Times New Roman" panose="02020603050405020304" pitchFamily="18" charset="0"/>
              </a:rPr>
              <a:t> will open. </a:t>
            </a:r>
            <a:endParaRPr kumimoji="0" lang="en-GB" altLang="sv-SE" sz="2000" b="0" i="0" u="none" strike="noStrike" cap="none" normalizeH="0" baseline="0" dirty="0">
              <a:ln>
                <a:noFill/>
              </a:ln>
              <a:solidFill>
                <a:schemeClr val="tx1"/>
              </a:solidFill>
              <a:effectLst/>
              <a:latin typeface="Arial" panose="020B0604020202020204" pitchFamily="34" charset="0"/>
            </a:endParaRPr>
          </a:p>
        </p:txBody>
      </p:sp>
      <p:grpSp>
        <p:nvGrpSpPr>
          <p:cNvPr id="15" name="Grupp 14">
            <a:extLst>
              <a:ext uri="{FF2B5EF4-FFF2-40B4-BE49-F238E27FC236}">
                <a16:creationId xmlns:a16="http://schemas.microsoft.com/office/drawing/2014/main" id="{4E264CC6-51A7-4C98-9E25-D416DCF3B50F}"/>
              </a:ext>
            </a:extLst>
          </p:cNvPr>
          <p:cNvGrpSpPr/>
          <p:nvPr/>
        </p:nvGrpSpPr>
        <p:grpSpPr>
          <a:xfrm>
            <a:off x="322464" y="2879073"/>
            <a:ext cx="493552" cy="570141"/>
            <a:chOff x="6607834" y="288536"/>
            <a:chExt cx="493552" cy="570141"/>
          </a:xfrm>
        </p:grpSpPr>
        <p:sp>
          <p:nvSpPr>
            <p:cNvPr id="16" name="Ellips 15">
              <a:extLst>
                <a:ext uri="{FF2B5EF4-FFF2-40B4-BE49-F238E27FC236}">
                  <a16:creationId xmlns:a16="http://schemas.microsoft.com/office/drawing/2014/main" id="{E48D290B-FD17-4A72-9E29-D7D078C86814}"/>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ruta 16">
              <a:extLst>
                <a:ext uri="{FF2B5EF4-FFF2-40B4-BE49-F238E27FC236}">
                  <a16:creationId xmlns:a16="http://schemas.microsoft.com/office/drawing/2014/main" id="{CD84CF0D-2BF8-4FB4-A735-EDE60F28026B}"/>
                </a:ext>
              </a:extLst>
            </p:cNvPr>
            <p:cNvSpPr txBox="1"/>
            <p:nvPr/>
          </p:nvSpPr>
          <p:spPr>
            <a:xfrm>
              <a:off x="6682127" y="288536"/>
              <a:ext cx="367408"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2</a:t>
              </a:r>
            </a:p>
          </p:txBody>
        </p:sp>
      </p:grpSp>
      <p:grpSp>
        <p:nvGrpSpPr>
          <p:cNvPr id="25" name="Grupp 24">
            <a:extLst>
              <a:ext uri="{FF2B5EF4-FFF2-40B4-BE49-F238E27FC236}">
                <a16:creationId xmlns:a16="http://schemas.microsoft.com/office/drawing/2014/main" id="{5295931D-79AA-40A8-BE0B-0AEFF831E501}"/>
              </a:ext>
            </a:extLst>
          </p:cNvPr>
          <p:cNvGrpSpPr/>
          <p:nvPr/>
        </p:nvGrpSpPr>
        <p:grpSpPr>
          <a:xfrm>
            <a:off x="10187724" y="780862"/>
            <a:ext cx="1325260" cy="1095554"/>
            <a:chOff x="5190229" y="2613805"/>
            <a:chExt cx="1325260" cy="1095554"/>
          </a:xfrm>
        </p:grpSpPr>
        <p:sp>
          <p:nvSpPr>
            <p:cNvPr id="26" name="Ellips 25">
              <a:extLst>
                <a:ext uri="{FF2B5EF4-FFF2-40B4-BE49-F238E27FC236}">
                  <a16:creationId xmlns:a16="http://schemas.microsoft.com/office/drawing/2014/main" id="{2F5A59C9-5E3C-4FD6-B30C-EF80E677970E}"/>
                </a:ext>
              </a:extLst>
            </p:cNvPr>
            <p:cNvSpPr/>
            <p:nvPr/>
          </p:nvSpPr>
          <p:spPr>
            <a:xfrm>
              <a:off x="5279367" y="2613805"/>
              <a:ext cx="1095554" cy="1095554"/>
            </a:xfrm>
            <a:prstGeom prst="ellipse">
              <a:avLst/>
            </a:prstGeom>
            <a:solidFill>
              <a:srgbClr val="AF5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27" name="textruta 26">
              <a:extLst>
                <a:ext uri="{FF2B5EF4-FFF2-40B4-BE49-F238E27FC236}">
                  <a16:creationId xmlns:a16="http://schemas.microsoft.com/office/drawing/2014/main" id="{488500D9-4C46-45BC-973B-2888FCA43648}"/>
                </a:ext>
              </a:extLst>
            </p:cNvPr>
            <p:cNvSpPr txBox="1"/>
            <p:nvPr/>
          </p:nvSpPr>
          <p:spPr>
            <a:xfrm>
              <a:off x="5190229" y="2851356"/>
              <a:ext cx="1325260" cy="646331"/>
            </a:xfrm>
            <a:prstGeom prst="rect">
              <a:avLst/>
            </a:prstGeom>
            <a:noFill/>
          </p:spPr>
          <p:txBody>
            <a:bodyPr wrap="square" rtlCol="0">
              <a:spAutoFit/>
            </a:bodyPr>
            <a:lstStyle/>
            <a:p>
              <a:pPr algn="ctr"/>
              <a:r>
                <a:rPr lang="sv-SE" b="1" dirty="0">
                  <a:solidFill>
                    <a:schemeClr val="bg1">
                      <a:lumMod val="95000"/>
                    </a:schemeClr>
                  </a:solidFill>
                  <a:latin typeface="Consolas" panose="020B0609020204030204" pitchFamily="49" charset="0"/>
                </a:rPr>
                <a:t>Start</a:t>
              </a:r>
              <a:r>
                <a:rPr lang="sv-SE" b="1" dirty="0">
                  <a:solidFill>
                    <a:schemeClr val="bg1">
                      <a:lumMod val="95000"/>
                    </a:schemeClr>
                  </a:solidFill>
                </a:rPr>
                <a:t> </a:t>
              </a:r>
            </a:p>
            <a:p>
              <a:pPr algn="ctr"/>
              <a:r>
                <a:rPr lang="sv-SE" b="1" dirty="0">
                  <a:solidFill>
                    <a:schemeClr val="bg1">
                      <a:lumMod val="95000"/>
                    </a:schemeClr>
                  </a:solidFill>
                </a:rPr>
                <a:t>Page</a:t>
              </a:r>
            </a:p>
          </p:txBody>
        </p:sp>
      </p:grpSp>
      <p:sp>
        <p:nvSpPr>
          <p:cNvPr id="2053" name="textruta 2052">
            <a:extLst>
              <a:ext uri="{FF2B5EF4-FFF2-40B4-BE49-F238E27FC236}">
                <a16:creationId xmlns:a16="http://schemas.microsoft.com/office/drawing/2014/main" id="{6919CFE7-A441-45BF-A3D1-3536798DA74D}"/>
              </a:ext>
            </a:extLst>
          </p:cNvPr>
          <p:cNvSpPr txBox="1"/>
          <p:nvPr/>
        </p:nvSpPr>
        <p:spPr>
          <a:xfrm>
            <a:off x="10531077" y="3400839"/>
            <a:ext cx="1709666" cy="954107"/>
          </a:xfrm>
          <a:prstGeom prst="rect">
            <a:avLst/>
          </a:prstGeom>
          <a:noFill/>
        </p:spPr>
        <p:txBody>
          <a:bodyPr wrap="square" rtlCol="0">
            <a:spAutoFit/>
          </a:bodyPr>
          <a:lstStyle/>
          <a:p>
            <a:r>
              <a:rPr lang="sv-SE" sz="1400" b="1" dirty="0">
                <a:solidFill>
                  <a:schemeClr val="bg1">
                    <a:lumMod val="50000"/>
                  </a:schemeClr>
                </a:solidFill>
                <a:latin typeface="Consolas" panose="020B0609020204030204" pitchFamily="49" charset="0"/>
              </a:rPr>
              <a:t>IP </a:t>
            </a:r>
            <a:r>
              <a:rPr lang="sv-SE" sz="1400" b="1" dirty="0" err="1">
                <a:solidFill>
                  <a:schemeClr val="bg1">
                    <a:lumMod val="50000"/>
                  </a:schemeClr>
                </a:solidFill>
                <a:latin typeface="Consolas" panose="020B0609020204030204" pitchFamily="49" charset="0"/>
              </a:rPr>
              <a:t>address</a:t>
            </a:r>
            <a:r>
              <a:rPr lang="sv-SE" sz="1400" b="1" dirty="0">
                <a:solidFill>
                  <a:schemeClr val="bg1">
                    <a:lumMod val="50000"/>
                  </a:schemeClr>
                </a:solidFill>
                <a:latin typeface="Consolas" panose="020B0609020204030204" pitchFamily="49" charset="0"/>
              </a:rPr>
              <a:t> is:</a:t>
            </a:r>
          </a:p>
          <a:p>
            <a:r>
              <a:rPr lang="sv-SE" sz="1400" b="1" dirty="0">
                <a:solidFill>
                  <a:schemeClr val="bg1">
                    <a:lumMod val="50000"/>
                  </a:schemeClr>
                </a:solidFill>
                <a:latin typeface="Consolas" panose="020B0609020204030204" pitchFamily="49" charset="0"/>
              </a:rPr>
              <a:t> 10.0.0.1</a:t>
            </a:r>
          </a:p>
          <a:p>
            <a:r>
              <a:rPr lang="sv-SE" sz="1400" b="1" dirty="0" err="1">
                <a:solidFill>
                  <a:schemeClr val="bg1">
                    <a:lumMod val="50000"/>
                  </a:schemeClr>
                </a:solidFill>
                <a:latin typeface="Consolas" panose="020B0609020204030204" pitchFamily="49" charset="0"/>
              </a:rPr>
              <a:t>Password</a:t>
            </a:r>
            <a:r>
              <a:rPr lang="sv-SE" sz="1400" b="1" dirty="0">
                <a:solidFill>
                  <a:schemeClr val="bg1">
                    <a:lumMod val="50000"/>
                  </a:schemeClr>
                </a:solidFill>
                <a:latin typeface="Consolas" panose="020B0609020204030204" pitchFamily="49" charset="0"/>
              </a:rPr>
              <a:t>:</a:t>
            </a:r>
            <a:br>
              <a:rPr lang="sv-SE" sz="1400" b="1" dirty="0">
                <a:solidFill>
                  <a:schemeClr val="bg1">
                    <a:lumMod val="50000"/>
                  </a:schemeClr>
                </a:solidFill>
                <a:latin typeface="Consolas" panose="020B0609020204030204" pitchFamily="49" charset="0"/>
              </a:rPr>
            </a:br>
            <a:r>
              <a:rPr lang="sv-SE" sz="1400" b="1" dirty="0">
                <a:solidFill>
                  <a:schemeClr val="bg1">
                    <a:lumMod val="50000"/>
                  </a:schemeClr>
                </a:solidFill>
                <a:latin typeface="Consolas" panose="020B0609020204030204" pitchFamily="49" charset="0"/>
              </a:rPr>
              <a:t> retrostreamer</a:t>
            </a:r>
          </a:p>
        </p:txBody>
      </p:sp>
      <p:grpSp>
        <p:nvGrpSpPr>
          <p:cNvPr id="39" name="Grupp 38">
            <a:extLst>
              <a:ext uri="{FF2B5EF4-FFF2-40B4-BE49-F238E27FC236}">
                <a16:creationId xmlns:a16="http://schemas.microsoft.com/office/drawing/2014/main" id="{B4AC357F-6B47-4B58-A93B-1902450925E2}"/>
              </a:ext>
            </a:extLst>
          </p:cNvPr>
          <p:cNvGrpSpPr/>
          <p:nvPr/>
        </p:nvGrpSpPr>
        <p:grpSpPr>
          <a:xfrm>
            <a:off x="9758848" y="2018805"/>
            <a:ext cx="493552" cy="570141"/>
            <a:chOff x="6607834" y="288536"/>
            <a:chExt cx="493552" cy="570141"/>
          </a:xfrm>
        </p:grpSpPr>
        <p:sp>
          <p:nvSpPr>
            <p:cNvPr id="40" name="Ellips 39">
              <a:extLst>
                <a:ext uri="{FF2B5EF4-FFF2-40B4-BE49-F238E27FC236}">
                  <a16:creationId xmlns:a16="http://schemas.microsoft.com/office/drawing/2014/main" id="{20225B03-5C09-466D-B9D5-E445E889BFE3}"/>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textruta 40">
              <a:extLst>
                <a:ext uri="{FF2B5EF4-FFF2-40B4-BE49-F238E27FC236}">
                  <a16:creationId xmlns:a16="http://schemas.microsoft.com/office/drawing/2014/main" id="{C64442E1-45D2-412D-A0B4-DC3DDA51275C}"/>
                </a:ext>
              </a:extLst>
            </p:cNvPr>
            <p:cNvSpPr txBox="1"/>
            <p:nvPr/>
          </p:nvSpPr>
          <p:spPr>
            <a:xfrm>
              <a:off x="6682127" y="288536"/>
              <a:ext cx="34817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3</a:t>
              </a:r>
            </a:p>
          </p:txBody>
        </p:sp>
      </p:grpSp>
      <p:sp>
        <p:nvSpPr>
          <p:cNvPr id="38" name="textruta 37">
            <a:extLst>
              <a:ext uri="{FF2B5EF4-FFF2-40B4-BE49-F238E27FC236}">
                <a16:creationId xmlns:a16="http://schemas.microsoft.com/office/drawing/2014/main" id="{A75348E4-C251-48D9-B7B5-B50ADB9C0888}"/>
              </a:ext>
            </a:extLst>
          </p:cNvPr>
          <p:cNvSpPr txBox="1"/>
          <p:nvPr/>
        </p:nvSpPr>
        <p:spPr>
          <a:xfrm>
            <a:off x="9432056" y="89212"/>
            <a:ext cx="286788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4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[1 </a:t>
            </a:r>
            <a:r>
              <a:rPr kumimoji="0" lang="sv-SE" sz="44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mn-cs"/>
              </a:rPr>
              <a:t>of</a:t>
            </a:r>
            <a:r>
              <a:rPr kumimoji="0" lang="sv-SE" sz="44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rPr>
              <a:t> 6]</a:t>
            </a:r>
            <a:endParaRPr kumimoji="0" lang="sv-SE"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textruta 4">
            <a:extLst>
              <a:ext uri="{FF2B5EF4-FFF2-40B4-BE49-F238E27FC236}">
                <a16:creationId xmlns:a16="http://schemas.microsoft.com/office/drawing/2014/main" id="{C0B8559B-8F6A-BDA6-D6E4-965B73E2C70C}"/>
              </a:ext>
            </a:extLst>
          </p:cNvPr>
          <p:cNvSpPr txBox="1"/>
          <p:nvPr/>
        </p:nvSpPr>
        <p:spPr>
          <a:xfrm>
            <a:off x="10734539" y="2173123"/>
            <a:ext cx="1374094" cy="461665"/>
          </a:xfrm>
          <a:prstGeom prst="rect">
            <a:avLst/>
          </a:prstGeom>
          <a:noFill/>
        </p:spPr>
        <p:txBody>
          <a:bodyPr wrap="none" rtlCol="0">
            <a:spAutoFit/>
          </a:bodyPr>
          <a:lstStyle/>
          <a:p>
            <a:r>
              <a:rPr lang="sv-SE" sz="2400" b="1" dirty="0">
                <a:solidFill>
                  <a:schemeClr val="bg1">
                    <a:lumMod val="50000"/>
                  </a:schemeClr>
                </a:solidFill>
                <a:latin typeface="Consolas" panose="020B0609020204030204" pitchFamily="49" charset="0"/>
              </a:rPr>
              <a:t>[</a:t>
            </a:r>
            <a:r>
              <a:rPr lang="sv-SE" sz="2400" b="1" dirty="0" err="1">
                <a:solidFill>
                  <a:schemeClr val="bg1">
                    <a:lumMod val="50000"/>
                  </a:schemeClr>
                </a:solidFill>
                <a:latin typeface="Consolas" panose="020B0609020204030204" pitchFamily="49" charset="0"/>
              </a:rPr>
              <a:t>click</a:t>
            </a:r>
            <a:r>
              <a:rPr lang="sv-SE" sz="2400" b="1" dirty="0">
                <a:solidFill>
                  <a:schemeClr val="bg1">
                    <a:lumMod val="50000"/>
                  </a:schemeClr>
                </a:solidFill>
                <a:latin typeface="Consolas" panose="020B0609020204030204" pitchFamily="49" charset="0"/>
              </a:rPr>
              <a:t>]</a:t>
            </a:r>
          </a:p>
        </p:txBody>
      </p:sp>
      <p:cxnSp>
        <p:nvCxnSpPr>
          <p:cNvPr id="10" name="Rak pilkoppling 9">
            <a:extLst>
              <a:ext uri="{FF2B5EF4-FFF2-40B4-BE49-F238E27FC236}">
                <a16:creationId xmlns:a16="http://schemas.microsoft.com/office/drawing/2014/main" id="{6A7D73C2-50FD-CF2A-E341-A325A6215D45}"/>
              </a:ext>
            </a:extLst>
          </p:cNvPr>
          <p:cNvCxnSpPr>
            <a:cxnSpLocks/>
            <a:stCxn id="5" idx="1"/>
          </p:cNvCxnSpPr>
          <p:nvPr/>
        </p:nvCxnSpPr>
        <p:spPr>
          <a:xfrm flipH="1">
            <a:off x="9770262" y="2403956"/>
            <a:ext cx="964277" cy="425508"/>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048" name="Rak pilkoppling 2047">
            <a:extLst>
              <a:ext uri="{FF2B5EF4-FFF2-40B4-BE49-F238E27FC236}">
                <a16:creationId xmlns:a16="http://schemas.microsoft.com/office/drawing/2014/main" id="{63A17C47-6E0B-5069-8256-84CFF6965EC1}"/>
              </a:ext>
            </a:extLst>
          </p:cNvPr>
          <p:cNvCxnSpPr>
            <a:cxnSpLocks/>
          </p:cNvCxnSpPr>
          <p:nvPr/>
        </p:nvCxnSpPr>
        <p:spPr>
          <a:xfrm flipH="1">
            <a:off x="9187132" y="3801343"/>
            <a:ext cx="1483743" cy="1550485"/>
          </a:xfrm>
          <a:prstGeom prst="straightConnector1">
            <a:avLst/>
          </a:prstGeom>
          <a:ln>
            <a:headEnd type="oval" w="med" len="med"/>
            <a:tailEnd type="triangle"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054" name="textruta 2053">
            <a:extLst>
              <a:ext uri="{FF2B5EF4-FFF2-40B4-BE49-F238E27FC236}">
                <a16:creationId xmlns:a16="http://schemas.microsoft.com/office/drawing/2014/main" id="{80B2D471-C465-A7DC-6BA1-FBFD80DDE7C8}"/>
              </a:ext>
            </a:extLst>
          </p:cNvPr>
          <p:cNvSpPr txBox="1"/>
          <p:nvPr/>
        </p:nvSpPr>
        <p:spPr>
          <a:xfrm>
            <a:off x="764165" y="5824503"/>
            <a:ext cx="3737837" cy="1037848"/>
          </a:xfrm>
          <a:prstGeom prst="rect">
            <a:avLst/>
          </a:prstGeom>
          <a:noFill/>
        </p:spPr>
        <p:txBody>
          <a:bodyPr wrap="square">
            <a:spAutoFit/>
          </a:bodyPr>
          <a:lstStyle/>
          <a:p>
            <a:pPr algn="just">
              <a:lnSpc>
                <a:spcPct val="112000"/>
              </a:lnSpc>
              <a:spcBef>
                <a:spcPts val="1000"/>
              </a:spcBef>
            </a:pPr>
            <a:r>
              <a:rPr lang="en-GB" sz="1200" b="1" cap="small" spc="25" dirty="0">
                <a:effectLst/>
                <a:latin typeface="Corbel" panose="020B0503020204020204" pitchFamily="34" charset="0"/>
              </a:rPr>
              <a:t>Go to the Network page</a:t>
            </a:r>
            <a:endParaRPr lang="sv-SE" sz="1200" b="1" cap="small" spc="25" dirty="0">
              <a:effectLst/>
              <a:latin typeface="Corbel" panose="020B0503020204020204" pitchFamily="34" charset="0"/>
            </a:endParaRPr>
          </a:p>
          <a:p>
            <a:r>
              <a:rPr lang="en-CA" sz="1200" dirty="0">
                <a:latin typeface="Gadugi" panose="020B0502040204020203" pitchFamily="34" charset="0"/>
                <a:cs typeface="Times New Roman" panose="02020603050405020304" pitchFamily="18" charset="0"/>
              </a:rPr>
              <a:t>In order to connect the streamer to your Wi-Fi network go to the Network page by </a:t>
            </a:r>
            <a:r>
              <a:rPr lang="en-CA" sz="1200" b="1" dirty="0">
                <a:latin typeface="Gadugi" panose="020B0502040204020203" pitchFamily="34" charset="0"/>
                <a:cs typeface="Times New Roman" panose="02020603050405020304" pitchFamily="18" charset="0"/>
              </a:rPr>
              <a:t>clicking</a:t>
            </a:r>
            <a:r>
              <a:rPr lang="en-CA" sz="1200" dirty="0">
                <a:latin typeface="Gadugi" panose="020B0502040204020203" pitchFamily="34" charset="0"/>
                <a:cs typeface="Times New Roman" panose="02020603050405020304" pitchFamily="18" charset="0"/>
              </a:rPr>
              <a:t> on the Wi-Fi button at top right, besides the Bluetooth button. </a:t>
            </a:r>
          </a:p>
        </p:txBody>
      </p:sp>
      <p:grpSp>
        <p:nvGrpSpPr>
          <p:cNvPr id="2055" name="Grupp 2054">
            <a:extLst>
              <a:ext uri="{FF2B5EF4-FFF2-40B4-BE49-F238E27FC236}">
                <a16:creationId xmlns:a16="http://schemas.microsoft.com/office/drawing/2014/main" id="{D195B8B0-2D58-AB36-69BB-6ECFA04EE6C8}"/>
              </a:ext>
            </a:extLst>
          </p:cNvPr>
          <p:cNvGrpSpPr/>
          <p:nvPr/>
        </p:nvGrpSpPr>
        <p:grpSpPr>
          <a:xfrm>
            <a:off x="297002" y="5701942"/>
            <a:ext cx="493552" cy="570141"/>
            <a:chOff x="6607834" y="288536"/>
            <a:chExt cx="493552" cy="570141"/>
          </a:xfrm>
        </p:grpSpPr>
        <p:sp>
          <p:nvSpPr>
            <p:cNvPr id="2056" name="Ellips 2055">
              <a:extLst>
                <a:ext uri="{FF2B5EF4-FFF2-40B4-BE49-F238E27FC236}">
                  <a16:creationId xmlns:a16="http://schemas.microsoft.com/office/drawing/2014/main" id="{3B4B9D5A-A921-498A-2D63-F8187A8EFC20}"/>
                </a:ext>
              </a:extLst>
            </p:cNvPr>
            <p:cNvSpPr/>
            <p:nvPr/>
          </p:nvSpPr>
          <p:spPr>
            <a:xfrm>
              <a:off x="6607834" y="365125"/>
              <a:ext cx="493552" cy="493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58" name="textruta 2057">
              <a:extLst>
                <a:ext uri="{FF2B5EF4-FFF2-40B4-BE49-F238E27FC236}">
                  <a16:creationId xmlns:a16="http://schemas.microsoft.com/office/drawing/2014/main" id="{079C1EE5-CE04-DD03-A2BD-B0E393EFA52B}"/>
                </a:ext>
              </a:extLst>
            </p:cNvPr>
            <p:cNvSpPr txBox="1"/>
            <p:nvPr/>
          </p:nvSpPr>
          <p:spPr>
            <a:xfrm>
              <a:off x="6682127" y="288536"/>
              <a:ext cx="348172" cy="523220"/>
            </a:xfrm>
            <a:prstGeom prst="rect">
              <a:avLst/>
            </a:prstGeom>
            <a:noFill/>
          </p:spPr>
          <p:txBody>
            <a:bodyPr wrap="none" rtlCol="0">
              <a:spAutoFit/>
            </a:bodyPr>
            <a:lstStyle/>
            <a:p>
              <a:r>
                <a:rPr lang="sv-SE" sz="2800" dirty="0">
                  <a:solidFill>
                    <a:schemeClr val="bg1">
                      <a:lumMod val="95000"/>
                    </a:schemeClr>
                  </a:solidFill>
                  <a:latin typeface="Corbel" panose="020B0503020204020204" pitchFamily="34" charset="0"/>
                </a:rPr>
                <a:t>3</a:t>
              </a:r>
            </a:p>
          </p:txBody>
        </p:sp>
      </p:grpSp>
      <p:pic>
        <p:nvPicPr>
          <p:cNvPr id="19" name="Bildobjekt 18">
            <a:extLst>
              <a:ext uri="{FF2B5EF4-FFF2-40B4-BE49-F238E27FC236}">
                <a16:creationId xmlns:a16="http://schemas.microsoft.com/office/drawing/2014/main" id="{DD4153EE-719E-29FA-8100-797B65A996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059" y="1486342"/>
            <a:ext cx="1758481" cy="1808904"/>
          </a:xfrm>
          <a:prstGeom prst="rect">
            <a:avLst/>
          </a:prstGeom>
        </p:spPr>
      </p:pic>
      <p:sp>
        <p:nvSpPr>
          <p:cNvPr id="30" name="textruta 29">
            <a:extLst>
              <a:ext uri="{FF2B5EF4-FFF2-40B4-BE49-F238E27FC236}">
                <a16:creationId xmlns:a16="http://schemas.microsoft.com/office/drawing/2014/main" id="{25ECE6A8-0EF6-5102-0213-968FEE85E5EF}"/>
              </a:ext>
            </a:extLst>
          </p:cNvPr>
          <p:cNvSpPr txBox="1"/>
          <p:nvPr/>
        </p:nvSpPr>
        <p:spPr>
          <a:xfrm>
            <a:off x="4684468" y="3295246"/>
            <a:ext cx="1774845" cy="307777"/>
          </a:xfrm>
          <a:prstGeom prst="rect">
            <a:avLst/>
          </a:prstGeom>
          <a:noFill/>
        </p:spPr>
        <p:txBody>
          <a:bodyPr wrap="none" rtlCol="0">
            <a:spAutoFit/>
          </a:bodyPr>
          <a:lstStyle/>
          <a:p>
            <a:r>
              <a:rPr lang="sv-SE" sz="1400" b="1" dirty="0">
                <a:solidFill>
                  <a:schemeClr val="bg1">
                    <a:lumMod val="50000"/>
                  </a:schemeClr>
                </a:solidFill>
                <a:latin typeface="Consolas" panose="020B0609020204030204" pitchFamily="49" charset="0"/>
              </a:rPr>
              <a:t>QR </a:t>
            </a:r>
            <a:r>
              <a:rPr lang="sv-SE" sz="1400" b="1" dirty="0" err="1">
                <a:solidFill>
                  <a:schemeClr val="bg1">
                    <a:lumMod val="50000"/>
                  </a:schemeClr>
                </a:solidFill>
                <a:latin typeface="Consolas" panose="020B0609020204030204" pitchFamily="49" charset="0"/>
              </a:rPr>
              <a:t>code</a:t>
            </a:r>
            <a:r>
              <a:rPr lang="sv-SE" sz="1400" b="1" dirty="0">
                <a:solidFill>
                  <a:schemeClr val="bg1">
                    <a:lumMod val="50000"/>
                  </a:schemeClr>
                </a:solidFill>
                <a:latin typeface="Consolas" panose="020B0609020204030204" pitchFamily="49" charset="0"/>
              </a:rPr>
              <a:t>: </a:t>
            </a:r>
            <a:r>
              <a:rPr lang="sv-SE" sz="1400" b="1" u="sng" dirty="0" err="1">
                <a:solidFill>
                  <a:schemeClr val="bg1">
                    <a:lumMod val="50000"/>
                  </a:schemeClr>
                </a:solidFill>
                <a:latin typeface="Consolas" panose="020B0609020204030204" pitchFamily="49" charset="0"/>
              </a:rPr>
              <a:t>Hotspot</a:t>
            </a:r>
            <a:endParaRPr lang="sv-SE" sz="1400" b="1" u="sng" dirty="0">
              <a:solidFill>
                <a:schemeClr val="bg1">
                  <a:lumMod val="50000"/>
                </a:schemeClr>
              </a:solidFill>
              <a:latin typeface="Consolas" panose="020B0609020204030204" pitchFamily="49" charset="0"/>
            </a:endParaRPr>
          </a:p>
        </p:txBody>
      </p:sp>
      <p:pic>
        <p:nvPicPr>
          <p:cNvPr id="42" name="Bildobjekt 41">
            <a:extLst>
              <a:ext uri="{FF2B5EF4-FFF2-40B4-BE49-F238E27FC236}">
                <a16:creationId xmlns:a16="http://schemas.microsoft.com/office/drawing/2014/main" id="{78482060-6032-B384-17D7-CB81AD12387D}"/>
              </a:ext>
            </a:extLst>
          </p:cNvPr>
          <p:cNvPicPr>
            <a:picLocks noChangeAspect="1"/>
          </p:cNvPicPr>
          <p:nvPr/>
        </p:nvPicPr>
        <p:blipFill>
          <a:blip r:embed="rId7"/>
          <a:stretch>
            <a:fillRect/>
          </a:stretch>
        </p:blipFill>
        <p:spPr>
          <a:xfrm>
            <a:off x="4623254" y="4574310"/>
            <a:ext cx="1739903" cy="1752936"/>
          </a:xfrm>
          <a:prstGeom prst="rect">
            <a:avLst/>
          </a:prstGeom>
        </p:spPr>
      </p:pic>
      <p:sp>
        <p:nvSpPr>
          <p:cNvPr id="43" name="textruta 42">
            <a:extLst>
              <a:ext uri="{FF2B5EF4-FFF2-40B4-BE49-F238E27FC236}">
                <a16:creationId xmlns:a16="http://schemas.microsoft.com/office/drawing/2014/main" id="{84E1A565-509F-80D7-C5C1-0A53804880C9}"/>
              </a:ext>
            </a:extLst>
          </p:cNvPr>
          <p:cNvSpPr txBox="1"/>
          <p:nvPr/>
        </p:nvSpPr>
        <p:spPr>
          <a:xfrm>
            <a:off x="4654588" y="6334780"/>
            <a:ext cx="2271776" cy="523220"/>
          </a:xfrm>
          <a:prstGeom prst="rect">
            <a:avLst/>
          </a:prstGeom>
          <a:noFill/>
        </p:spPr>
        <p:txBody>
          <a:bodyPr wrap="none" rtlCol="0">
            <a:spAutoFit/>
          </a:bodyPr>
          <a:lstStyle/>
          <a:p>
            <a:r>
              <a:rPr lang="sv-SE" sz="1400" b="1" dirty="0">
                <a:solidFill>
                  <a:schemeClr val="bg1">
                    <a:lumMod val="50000"/>
                  </a:schemeClr>
                </a:solidFill>
                <a:latin typeface="Consolas" panose="020B0609020204030204" pitchFamily="49" charset="0"/>
              </a:rPr>
              <a:t>QR </a:t>
            </a:r>
            <a:r>
              <a:rPr lang="sv-SE" sz="1400" b="1" dirty="0" err="1">
                <a:solidFill>
                  <a:schemeClr val="bg1">
                    <a:lumMod val="50000"/>
                  </a:schemeClr>
                </a:solidFill>
                <a:latin typeface="Consolas" panose="020B0609020204030204" pitchFamily="49" charset="0"/>
              </a:rPr>
              <a:t>code</a:t>
            </a:r>
            <a:r>
              <a:rPr lang="sv-SE" sz="1400" b="1" dirty="0">
                <a:solidFill>
                  <a:schemeClr val="bg1">
                    <a:lumMod val="50000"/>
                  </a:schemeClr>
                </a:solidFill>
                <a:latin typeface="Consolas" panose="020B0609020204030204" pitchFamily="49" charset="0"/>
              </a:rPr>
              <a:t>: </a:t>
            </a:r>
          </a:p>
          <a:p>
            <a:r>
              <a:rPr lang="sv-SE" sz="1400" b="1" dirty="0">
                <a:solidFill>
                  <a:schemeClr val="bg1">
                    <a:lumMod val="50000"/>
                  </a:schemeClr>
                </a:solidFill>
                <a:latin typeface="Consolas" panose="020B0609020204030204" pitchFamily="49" charset="0"/>
              </a:rPr>
              <a:t>http://streamer.local</a:t>
            </a:r>
          </a:p>
        </p:txBody>
      </p:sp>
    </p:spTree>
    <p:extLst>
      <p:ext uri="{BB962C8B-B14F-4D97-AF65-F5344CB8AC3E}">
        <p14:creationId xmlns:p14="http://schemas.microsoft.com/office/powerpoint/2010/main" val="3960775805"/>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49172</TotalTime>
  <Words>3358</Words>
  <Application>Microsoft Office PowerPoint</Application>
  <PresentationFormat>Bredbild</PresentationFormat>
  <Paragraphs>410</Paragraphs>
  <Slides>25</Slides>
  <Notes>0</Notes>
  <HiddenSlides>0</HiddenSlides>
  <MMClips>0</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25</vt:i4>
      </vt:variant>
    </vt:vector>
  </HeadingPairs>
  <TitlesOfParts>
    <vt:vector size="32" baseType="lpstr">
      <vt:lpstr>Arial</vt:lpstr>
      <vt:lpstr>Calibri</vt:lpstr>
      <vt:lpstr>Calibri Light</vt:lpstr>
      <vt:lpstr>Consolas</vt:lpstr>
      <vt:lpstr>Corbel</vt:lpstr>
      <vt:lpstr>Gadugi</vt:lpstr>
      <vt:lpstr>Office-tema</vt:lpstr>
      <vt:lpstr>PowerPoint-presentation</vt:lpstr>
      <vt:lpstr>What do you want to do? [click on links below]</vt:lpstr>
      <vt:lpstr> Overview:   </vt:lpstr>
      <vt:lpstr>Overview:</vt:lpstr>
      <vt:lpstr>PowerPoint-presentation</vt:lpstr>
      <vt:lpstr>PowerPoint-presentation</vt:lpstr>
      <vt:lpstr>PowerPoint-presentation</vt:lpstr>
      <vt:lpstr>Stream with Bluetooth</vt:lpstr>
      <vt:lpstr>Connect to Wi-Fi</vt:lpstr>
      <vt:lpstr>Connect to Wi-Fi</vt:lpstr>
      <vt:lpstr>Connect to Wi-Fi</vt:lpstr>
      <vt:lpstr>Connect to Wi-Fi</vt:lpstr>
      <vt:lpstr>Connect to Wi-Fi</vt:lpstr>
      <vt:lpstr>Connect to Wi-Fi with a LAN cable</vt:lpstr>
      <vt:lpstr>Stream with Wi-Fi</vt:lpstr>
      <vt:lpstr>Connect a Bluetooth speaker</vt:lpstr>
      <vt:lpstr>Connect a Bluetooth speaker</vt:lpstr>
      <vt:lpstr>Connect a Bluetooth speaker</vt:lpstr>
      <vt:lpstr>Reconnect a Bluetooth speaker</vt:lpstr>
      <vt:lpstr>Start page</vt:lpstr>
      <vt:lpstr>[Android only] Find the IP address</vt:lpstr>
      <vt:lpstr>Bluetooth speaker problems</vt:lpstr>
      <vt:lpstr>Bluetooth streaming problems</vt:lpstr>
      <vt:lpstr>Troubleshooting</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Retro Audiophile Design</dc:creator>
  <cp:lastModifiedBy>Pär Forslund</cp:lastModifiedBy>
  <cp:revision>536</cp:revision>
  <cp:lastPrinted>2020-11-11T17:08:30Z</cp:lastPrinted>
  <dcterms:created xsi:type="dcterms:W3CDTF">2020-02-10T20:31:08Z</dcterms:created>
  <dcterms:modified xsi:type="dcterms:W3CDTF">2025-10-21T18:25:38Z</dcterms:modified>
</cp:coreProperties>
</file>